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7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94660"/>
  </p:normalViewPr>
  <p:slideViewPr>
    <p:cSldViewPr>
      <p:cViewPr varScale="1">
        <p:scale>
          <a:sx n="81" d="100"/>
          <a:sy n="81" d="100"/>
        </p:scale>
        <p:origin x="9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0;&#1083;&#1077;&#1082;&#1089;&#1072;&#1085;&#1076;&#1056;\&#1044;&#1080;&#1089;&#1089;&#1077;&#1088;&#1090;&#1072;&#1094;&#1080;&#1103;%202010-2012\&#1055;&#1086;&#1082;&#1088;&#1099;&#1090;&#1080;&#1071;\&#1055;&#1086;&#1082;&#1088;&#1099;&#1090;&#1080;&#1103;%20&#1057;r\11%20&#1101;&#1090;&#1072;&#1087;%20&#1043;&#1072;&#1083;&#1100;&#1074;&#1072;&#1085;&#1080;&#1082;&#1072;\&#1064;&#1083;&#1080;&#1092;%20II%20&#1101;&#1082;&#1089;&#1087;&#1077;&#1088;&#1080;&#1084;&#1077;&#1085;&#1090;%20(10%20&#1086;&#1073;&#1088;)\&#1052;&#1080;&#1082;&#1088;&#1086;&#1090;&#1074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0;&#1083;&#1077;&#1082;&#1089;&#1072;&#1085;&#1076;&#1056;\&#1044;&#1080;&#1089;&#1089;&#1077;&#1088;&#1090;&#1072;&#1094;&#1080;&#1103;%202010-2012\&#1055;&#1086;&#1082;&#1088;&#1099;&#1090;&#1080;&#1071;\&#1055;&#1086;&#1082;&#1088;&#1099;&#1090;&#1080;&#1103;%20&#1057;r\11%20&#1101;&#1090;&#1072;&#1087;%20&#1043;&#1072;&#1083;&#1100;&#1074;&#1072;&#1085;&#1080;&#1082;&#1072;\&#1064;&#1083;&#1080;&#1092;%20II%20&#1101;&#1082;&#1089;&#1087;&#1077;&#1088;&#1080;&#1084;&#1077;&#1085;&#1090;%20(10%20&#1086;&#1073;&#1088;)\&#1052;&#1080;&#1082;&#1088;&#1086;&#1090;&#1074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40685626198839"/>
          <c:y val="8.7442465164557476E-2"/>
          <c:w val="0.70571290935685316"/>
          <c:h val="0.6608155005923860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Привес, мг/см2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>
                <a:prstDash val="dash"/>
              </a:ln>
            </c:spPr>
            <c:trendlineType val="log"/>
            <c:dispRSqr val="0"/>
            <c:dispEq val="0"/>
          </c:trendline>
          <c:xVal>
            <c:numRef>
              <c:f>Лист1!$A$2:$A$4</c:f>
              <c:numCache>
                <c:formatCode>General</c:formatCode>
                <c:ptCount val="3"/>
                <c:pt idx="0">
                  <c:v>300</c:v>
                </c:pt>
                <c:pt idx="1">
                  <c:v>1000</c:v>
                </c:pt>
                <c:pt idx="2">
                  <c:v>1500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18</c:v>
                </c:pt>
                <c:pt idx="2">
                  <c:v>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3-4707-861B-A2648FD9D6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Привес,мг/см2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>
                <a:prstDash val="dash"/>
              </a:ln>
            </c:spPr>
            <c:trendlineType val="log"/>
            <c:dispRSqr val="0"/>
            <c:dispEq val="0"/>
          </c:trendline>
          <c:xVal>
            <c:numRef>
              <c:f>Лист1!$A$2:$A$4</c:f>
              <c:numCache>
                <c:formatCode>General</c:formatCode>
                <c:ptCount val="3"/>
                <c:pt idx="0">
                  <c:v>300</c:v>
                </c:pt>
                <c:pt idx="1">
                  <c:v>1000</c:v>
                </c:pt>
                <c:pt idx="2">
                  <c:v>1500</c:v>
                </c:pt>
              </c:numCache>
            </c:numRef>
          </c:xVal>
          <c:yVal>
            <c:numRef>
              <c:f>Лист1!$C$2:$C$4</c:f>
              <c:numCache>
                <c:formatCode>General</c:formatCode>
                <c:ptCount val="3"/>
                <c:pt idx="0">
                  <c:v>5.3</c:v>
                </c:pt>
                <c:pt idx="1">
                  <c:v>9.1</c:v>
                </c:pt>
                <c:pt idx="2">
                  <c:v>11.4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13-4707-861B-A2648FD9D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17152"/>
        <c:axId val="106423424"/>
      </c:scatterChart>
      <c:valAx>
        <c:axId val="106417152"/>
        <c:scaling>
          <c:orientation val="minMax"/>
          <c:max val="15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τ</a:t>
                </a:r>
                <a:r>
                  <a:rPr lang="ru-RU"/>
                  <a:t>, 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6423424"/>
        <c:crosses val="autoZero"/>
        <c:crossBetween val="midCat"/>
      </c:valAx>
      <c:valAx>
        <c:axId val="106423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Δ</a:t>
                </a:r>
                <a:r>
                  <a:rPr lang="en-US"/>
                  <a:t>ms</a:t>
                </a:r>
                <a:r>
                  <a:rPr lang="ru-RU"/>
                  <a:t>, мг/см</a:t>
                </a:r>
                <a:r>
                  <a:rPr lang="ru-RU" baseline="30000"/>
                  <a:t>2</a:t>
                </a:r>
              </a:p>
            </c:rich>
          </c:tx>
          <c:layout>
            <c:manualLayout>
              <c:xMode val="edge"/>
              <c:yMode val="edge"/>
              <c:x val="2.6694577527086087E-2"/>
              <c:y val="0.267376306656741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641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88489641661386"/>
          <c:y val="6.9313169502205424E-2"/>
          <c:w val="0.71331319252127667"/>
          <c:h val="0.65333938645192979"/>
        </c:manualLayout>
      </c:layout>
      <c:scatterChart>
        <c:scatterStyle val="smoothMarker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Zr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29.8</c:v>
                </c:pt>
                <c:pt idx="7">
                  <c:v>94.2</c:v>
                </c:pt>
                <c:pt idx="8">
                  <c:v>93.8</c:v>
                </c:pt>
                <c:pt idx="9">
                  <c:v>94.7</c:v>
                </c:pt>
                <c:pt idx="10">
                  <c:v>95</c:v>
                </c:pt>
                <c:pt idx="11">
                  <c:v>93.9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A1C-4ADC-BDE8-735D31F6EC06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Лист1!$C$2:$C$13</c:f>
              <c:numCache>
                <c:formatCode>General</c:formatCode>
                <c:ptCount val="12"/>
                <c:pt idx="0">
                  <c:v>39.799999999999997</c:v>
                </c:pt>
                <c:pt idx="1">
                  <c:v>36.799999999999997</c:v>
                </c:pt>
                <c:pt idx="2">
                  <c:v>5</c:v>
                </c:pt>
                <c:pt idx="3">
                  <c:v>1.9</c:v>
                </c:pt>
                <c:pt idx="4">
                  <c:v>1.7</c:v>
                </c:pt>
                <c:pt idx="5">
                  <c:v>2</c:v>
                </c:pt>
                <c:pt idx="6">
                  <c:v>2.5</c:v>
                </c:pt>
                <c:pt idx="7">
                  <c:v>5.8</c:v>
                </c:pt>
                <c:pt idx="8">
                  <c:v>6.2</c:v>
                </c:pt>
                <c:pt idx="9">
                  <c:v>5.3</c:v>
                </c:pt>
                <c:pt idx="10">
                  <c:v>5</c:v>
                </c:pt>
                <c:pt idx="11">
                  <c:v>6.1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A1C-4ADC-BDE8-735D31F6EC06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Cr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Лист1!$D$2:$D$13</c:f>
              <c:numCache>
                <c:formatCode>General</c:formatCode>
                <c:ptCount val="12"/>
                <c:pt idx="0">
                  <c:v>60.2</c:v>
                </c:pt>
                <c:pt idx="1">
                  <c:v>63.7</c:v>
                </c:pt>
                <c:pt idx="2">
                  <c:v>95</c:v>
                </c:pt>
                <c:pt idx="3">
                  <c:v>98.1</c:v>
                </c:pt>
                <c:pt idx="4">
                  <c:v>98.3</c:v>
                </c:pt>
                <c:pt idx="5">
                  <c:v>98</c:v>
                </c:pt>
                <c:pt idx="6">
                  <c:v>67.7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A1C-4ADC-BDE8-735D31F6E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61888"/>
        <c:axId val="190478592"/>
      </c:scatterChart>
      <c:valAx>
        <c:axId val="190261888"/>
        <c:scaling>
          <c:orientation val="minMax"/>
          <c:max val="12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>
                    <a:latin typeface="+mj-lt"/>
                  </a:rPr>
                  <a:t>Номер точки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478592"/>
        <c:crosses val="autoZero"/>
        <c:crossBetween val="midCat"/>
        <c:majorUnit val="1"/>
      </c:valAx>
      <c:valAx>
        <c:axId val="19047859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>
                    <a:latin typeface="+mn-lt"/>
                  </a:rPr>
                  <a:t>Содержание    </a:t>
                </a:r>
                <a:r>
                  <a:rPr lang="ru-RU" dirty="0">
                    <a:latin typeface="+mn-lt"/>
                  </a:rPr>
                  <a:t>элементов, </a:t>
                </a:r>
                <a:r>
                  <a:rPr lang="ru-RU" dirty="0" err="1">
                    <a:latin typeface="+mn-lt"/>
                  </a:rPr>
                  <a:t>мас</a:t>
                </a:r>
                <a:r>
                  <a:rPr lang="ru-RU" dirty="0">
                    <a:latin typeface="+mn-lt"/>
                  </a:rPr>
                  <a:t>.%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261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2 (30 мкм)</c:v>
                </c:pt>
              </c:strCache>
            </c:strRef>
          </c:tx>
          <c:marker>
            <c:symbol val="circle"/>
            <c:size val="3"/>
          </c:marker>
          <c:xVal>
            <c:numRef>
              <c:f>Лист1!$B$20:$B$38</c:f>
              <c:numCache>
                <c:formatCode>General</c:formatCode>
                <c:ptCount val="19"/>
                <c:pt idx="0">
                  <c:v>575</c:v>
                </c:pt>
                <c:pt idx="1">
                  <c:v>545</c:v>
                </c:pt>
                <c:pt idx="2">
                  <c:v>515</c:v>
                </c:pt>
                <c:pt idx="3">
                  <c:v>485</c:v>
                </c:pt>
                <c:pt idx="4">
                  <c:v>455</c:v>
                </c:pt>
                <c:pt idx="5">
                  <c:v>425</c:v>
                </c:pt>
                <c:pt idx="6">
                  <c:v>395</c:v>
                </c:pt>
                <c:pt idx="7">
                  <c:v>365</c:v>
                </c:pt>
                <c:pt idx="8">
                  <c:v>335</c:v>
                </c:pt>
                <c:pt idx="9">
                  <c:v>305</c:v>
                </c:pt>
                <c:pt idx="10">
                  <c:v>275</c:v>
                </c:pt>
                <c:pt idx="11">
                  <c:v>245</c:v>
                </c:pt>
                <c:pt idx="12">
                  <c:v>215</c:v>
                </c:pt>
                <c:pt idx="13">
                  <c:v>185</c:v>
                </c:pt>
                <c:pt idx="14">
                  <c:v>155</c:v>
                </c:pt>
                <c:pt idx="15">
                  <c:v>125</c:v>
                </c:pt>
                <c:pt idx="16">
                  <c:v>95</c:v>
                </c:pt>
                <c:pt idx="17">
                  <c:v>65</c:v>
                </c:pt>
                <c:pt idx="18">
                  <c:v>35</c:v>
                </c:pt>
              </c:numCache>
            </c:numRef>
          </c:xVal>
          <c:yVal>
            <c:numRef>
              <c:f>Лист1!$C$20:$C$38</c:f>
              <c:numCache>
                <c:formatCode>0.00</c:formatCode>
                <c:ptCount val="19"/>
                <c:pt idx="0">
                  <c:v>1361.9834710743801</c:v>
                </c:pt>
                <c:pt idx="1">
                  <c:v>794.75308641975312</c:v>
                </c:pt>
                <c:pt idx="2">
                  <c:v>1345.6234576861661</c:v>
                </c:pt>
                <c:pt idx="3">
                  <c:v>1197.0557851239669</c:v>
                </c:pt>
                <c:pt idx="4">
                  <c:v>759.19821461477034</c:v>
                </c:pt>
                <c:pt idx="5">
                  <c:v>677.1860618014465</c:v>
                </c:pt>
                <c:pt idx="6">
                  <c:v>588.56208631609013</c:v>
                </c:pt>
                <c:pt idx="7">
                  <c:v>524.05449714511838</c:v>
                </c:pt>
                <c:pt idx="8">
                  <c:v>434.88459373240761</c:v>
                </c:pt>
                <c:pt idx="9">
                  <c:v>322.65643355000395</c:v>
                </c:pt>
                <c:pt idx="10">
                  <c:v>324.56846749063413</c:v>
                </c:pt>
                <c:pt idx="11">
                  <c:v>313.3450513791239</c:v>
                </c:pt>
                <c:pt idx="12">
                  <c:v>351.05325443786984</c:v>
                </c:pt>
                <c:pt idx="13">
                  <c:v>351.05325443786984</c:v>
                </c:pt>
                <c:pt idx="14">
                  <c:v>302.69387755102042</c:v>
                </c:pt>
                <c:pt idx="15">
                  <c:v>299.26394628099172</c:v>
                </c:pt>
                <c:pt idx="16">
                  <c:v>242.54158463118372</c:v>
                </c:pt>
                <c:pt idx="17">
                  <c:v>322.65643355000395</c:v>
                </c:pt>
                <c:pt idx="18">
                  <c:v>483.25926312085392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E0-4CF0-8D81-B00FFC4D3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65952"/>
        <c:axId val="185567872"/>
      </c:scatterChart>
      <c:valAx>
        <c:axId val="185565952"/>
        <c:scaling>
          <c:orientation val="minMax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smtClean="0"/>
                  <a:t>Толщина </a:t>
                </a:r>
                <a:r>
                  <a:rPr lang="el-GR" dirty="0" smtClean="0"/>
                  <a:t>δ</a:t>
                </a:r>
                <a:r>
                  <a:rPr lang="ru-RU" dirty="0" smtClean="0"/>
                  <a:t>, </a:t>
                </a:r>
                <a:r>
                  <a:rPr lang="ru-RU" dirty="0"/>
                  <a:t>мкм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567872"/>
        <c:crosses val="autoZero"/>
        <c:crossBetween val="midCat"/>
        <c:majorUnit val="50"/>
      </c:valAx>
      <c:valAx>
        <c:axId val="185567872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HV</a:t>
                </a:r>
                <a:endParaRPr lang="ru-RU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5659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0705605257445"/>
          <c:y val="9.2146444908364752E-2"/>
          <c:w val="0.82451559200476865"/>
          <c:h val="0.53588929234564486"/>
        </c:manualLayout>
      </c:layout>
      <c:scatterChart>
        <c:scatterStyle val="smoothMarker"/>
        <c:varyColors val="0"/>
        <c:ser>
          <c:idx val="0"/>
          <c:order val="0"/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Лист1!$B$97:$B$117</c:f>
              <c:numCache>
                <c:formatCode>General</c:formatCode>
                <c:ptCount val="21"/>
                <c:pt idx="0">
                  <c:v>650</c:v>
                </c:pt>
                <c:pt idx="1">
                  <c:v>620</c:v>
                </c:pt>
                <c:pt idx="2">
                  <c:v>590</c:v>
                </c:pt>
                <c:pt idx="3">
                  <c:v>560</c:v>
                </c:pt>
                <c:pt idx="4">
                  <c:v>530</c:v>
                </c:pt>
                <c:pt idx="5">
                  <c:v>500</c:v>
                </c:pt>
                <c:pt idx="6">
                  <c:v>470</c:v>
                </c:pt>
                <c:pt idx="7">
                  <c:v>440</c:v>
                </c:pt>
                <c:pt idx="8">
                  <c:v>410</c:v>
                </c:pt>
                <c:pt idx="9">
                  <c:v>380</c:v>
                </c:pt>
                <c:pt idx="10">
                  <c:v>350</c:v>
                </c:pt>
                <c:pt idx="11">
                  <c:v>320</c:v>
                </c:pt>
                <c:pt idx="12">
                  <c:v>290</c:v>
                </c:pt>
                <c:pt idx="13">
                  <c:v>260</c:v>
                </c:pt>
                <c:pt idx="14">
                  <c:v>230</c:v>
                </c:pt>
                <c:pt idx="15">
                  <c:v>200</c:v>
                </c:pt>
                <c:pt idx="16">
                  <c:v>170</c:v>
                </c:pt>
                <c:pt idx="17">
                  <c:v>140</c:v>
                </c:pt>
                <c:pt idx="18">
                  <c:v>110</c:v>
                </c:pt>
                <c:pt idx="19">
                  <c:v>80</c:v>
                </c:pt>
                <c:pt idx="20">
                  <c:v>50</c:v>
                </c:pt>
              </c:numCache>
            </c:numRef>
          </c:xVal>
          <c:yVal>
            <c:numRef>
              <c:f>Лист1!$C$97:$C$117</c:f>
              <c:numCache>
                <c:formatCode>0.00</c:formatCode>
                <c:ptCount val="21"/>
                <c:pt idx="0">
                  <c:v>1395.611426850842</c:v>
                </c:pt>
                <c:pt idx="1">
                  <c:v>1466.714133143468</c:v>
                </c:pt>
                <c:pt idx="2">
                  <c:v>1107.2292394517606</c:v>
                </c:pt>
                <c:pt idx="3">
                  <c:v>1119.4300205289219</c:v>
                </c:pt>
                <c:pt idx="4">
                  <c:v>1375</c:v>
                </c:pt>
                <c:pt idx="5">
                  <c:v>955.44847844572132</c:v>
                </c:pt>
                <c:pt idx="6">
                  <c:v>927</c:v>
                </c:pt>
                <c:pt idx="7">
                  <c:v>1083.418553688824</c:v>
                </c:pt>
                <c:pt idx="8">
                  <c:v>759.19821461477034</c:v>
                </c:pt>
                <c:pt idx="9">
                  <c:v>1200</c:v>
                </c:pt>
                <c:pt idx="10">
                  <c:v>891.00346020761253</c:v>
                </c:pt>
                <c:pt idx="11">
                  <c:v>908.7344378002158</c:v>
                </c:pt>
                <c:pt idx="12">
                  <c:v>832.86538936681563</c:v>
                </c:pt>
                <c:pt idx="13">
                  <c:v>588.56208631609013</c:v>
                </c:pt>
                <c:pt idx="14">
                  <c:v>431.92116390406414</c:v>
                </c:pt>
                <c:pt idx="15">
                  <c:v>362.109375</c:v>
                </c:pt>
                <c:pt idx="16">
                  <c:v>330.40766317665407</c:v>
                </c:pt>
                <c:pt idx="17">
                  <c:v>320.76124567474045</c:v>
                </c:pt>
                <c:pt idx="18">
                  <c:v>313.34505137912379</c:v>
                </c:pt>
                <c:pt idx="19">
                  <c:v>440.90368608799054</c:v>
                </c:pt>
                <c:pt idx="20">
                  <c:v>426.08445848894002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1A-4998-8435-295464BA0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90144"/>
        <c:axId val="185734656"/>
      </c:scatterChart>
      <c:valAx>
        <c:axId val="18559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smtClean="0"/>
                  <a:t>Толщина </a:t>
                </a:r>
                <a:r>
                  <a:rPr lang="el-GR" dirty="0" smtClean="0"/>
                  <a:t>δ</a:t>
                </a:r>
                <a:r>
                  <a:rPr lang="ru-RU" dirty="0" smtClean="0"/>
                  <a:t>, </a:t>
                </a:r>
                <a:r>
                  <a:rPr lang="ru-RU" dirty="0"/>
                  <a:t>мкм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734656"/>
        <c:crosses val="autoZero"/>
        <c:crossBetween val="midCat"/>
        <c:majorUnit val="50"/>
      </c:valAx>
      <c:valAx>
        <c:axId val="185734656"/>
        <c:scaling>
          <c:orientation val="minMax"/>
          <c:max val="1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HV</a:t>
                </a:r>
                <a:endParaRPr lang="ru-RU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5901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0.73558</cdr:x>
      <cdr:y>0</cdr:y>
    </cdr:from>
    <cdr:to>
      <cdr:x>0.92089</cdr:x>
      <cdr:y>0.20761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99572" y="-4149181"/>
          <a:ext cx="528937" cy="396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en-US" sz="2000" dirty="0" err="1" smtClean="0">
              <a:effectLst/>
              <a:ea typeface="Calibri" panose="020F0502020204030204" pitchFamily="34" charset="0"/>
            </a:rPr>
            <a:t>Zr</a:t>
          </a:r>
          <a:endParaRPr lang="ru-RU" sz="2000" dirty="0">
            <a:effectLst/>
            <a:ea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0.716</cdr:x>
      <cdr:y>0.22497</cdr:y>
    </cdr:from>
    <cdr:to>
      <cdr:x>1</cdr:x>
      <cdr:y>0.47181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043692" y="429139"/>
          <a:ext cx="810633" cy="470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en-US" sz="20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Zr</a:t>
          </a:r>
          <a:r>
            <a: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-Cr</a:t>
          </a:r>
          <a:endParaRPr lang="ru-RU" sz="2000" dirty="0">
            <a:effectLst/>
            <a:ea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0.24078</cdr:x>
      <cdr:y>0.11229</cdr:y>
    </cdr:from>
    <cdr:to>
      <cdr:x>0.58261</cdr:x>
      <cdr:y>0.26141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9923" y="161942"/>
          <a:ext cx="1660901" cy="215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275 мкм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2EC7-2AA8-465F-B6B5-C62AF241963F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E8CA-553A-452B-8A53-53CE8D6AC5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11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E8CA-553A-452B-8A53-53CE8D6AC5D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Титул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7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шаблон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42392" cy="365125"/>
          </a:xfrm>
        </p:spPr>
        <p:txBody>
          <a:bodyPr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8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05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15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CB32-1D99-44E6-B5E3-E41F482A25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6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jpeg"/><Relationship Id="rId7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ШТАТНЫХ ОБОЛОЧЕК ТВЭЛОВ РЕАКТОРА ТИПА ВВЭР С ЗАЩИТНЫМ ПОКРЫТИЕМ В УСЛОВИЯХ, ХАРАКТЕРНЫХ ДЛЯ АВАРИИ С ПОТЕРЕЙ ТЕПЛОНОСИТЕЛЯ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406896"/>
          </a:xfrm>
        </p:spPr>
        <p:txBody>
          <a:bodyPr>
            <a:normAutofit/>
          </a:bodyPr>
          <a:lstStyle/>
          <a:p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Урусов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А.А.Мокрушин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Д.М.Солдаткин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К.К. Полунин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07904" y="6309320"/>
            <a:ext cx="1512168" cy="40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772816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ХI </a:t>
            </a:r>
            <a:r>
              <a:rPr lang="ru-RU" sz="4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4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реакторному материаловедению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Коррозионные испытания в паро-воздушной смеси</a:t>
            </a:r>
            <a:r>
              <a:rPr lang="en-US" dirty="0" smtClean="0">
                <a:solidFill>
                  <a:schemeClr val="bg1"/>
                </a:solidFill>
              </a:rPr>
              <a:t> 1350°C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 descr="C:\АлександР\Диссертация 2010-2012\ПокрытиЯ\Покрытия Сr\11 этап Гальваника\Внешний вид 11 этап\1,3 воздух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4968"/>
          <a:stretch/>
        </p:blipFill>
        <p:spPr bwMode="auto">
          <a:xfrm>
            <a:off x="201468" y="1588150"/>
            <a:ext cx="22705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АлександР\Диссертация 2010-2012\ПокрытиЯ\Покрытия Сr\11 этап Гальваника\Окисление на воздухе\3 х200,1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7" t="40049" b="3945"/>
          <a:stretch/>
        </p:blipFill>
        <p:spPr bwMode="auto">
          <a:xfrm>
            <a:off x="6732240" y="1590978"/>
            <a:ext cx="22191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19" y="1218818"/>
            <a:ext cx="261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Внешний вид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502524" y="1547726"/>
            <a:ext cx="4162425" cy="2152650"/>
            <a:chOff x="2502524" y="1588150"/>
            <a:chExt cx="4162425" cy="215265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524" y="1588150"/>
              <a:ext cx="416242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6120779" y="3653829"/>
              <a:ext cx="488263" cy="35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120779" y="3621424"/>
              <a:ext cx="0" cy="72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609042" y="3628368"/>
              <a:ext cx="0" cy="72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02658" y="3486484"/>
              <a:ext cx="5245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chemeClr val="bg1"/>
                  </a:solidFill>
                </a:rPr>
                <a:t>150мкм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02524" y="1211951"/>
            <a:ext cx="644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Микроструктура образца</a:t>
            </a:r>
            <a:endParaRPr lang="en-US" dirty="0"/>
          </a:p>
        </p:txBody>
      </p:sp>
      <p:sp>
        <p:nvSpPr>
          <p:cNvPr id="28" name="Овал 27"/>
          <p:cNvSpPr/>
          <p:nvPr/>
        </p:nvSpPr>
        <p:spPr>
          <a:xfrm>
            <a:off x="6102658" y="1731482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99992" y="1628800"/>
            <a:ext cx="0" cy="1727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7984" y="1628800"/>
            <a:ext cx="1557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2116" y="2204864"/>
            <a:ext cx="1557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27984" y="3356992"/>
            <a:ext cx="1557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/>
          <p:cNvSpPr txBox="1"/>
          <p:nvPr/>
        </p:nvSpPr>
        <p:spPr>
          <a:xfrm>
            <a:off x="3923928" y="2564903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370 мкм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00173" y="1788391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190 мкм</a:t>
            </a:r>
            <a:endParaRPr lang="ru-RU" sz="1000" dirty="0"/>
          </a:p>
        </p:txBody>
      </p:sp>
      <p:cxnSp>
        <p:nvCxnSpPr>
          <p:cNvPr id="2064" name="Прямая соединительная линия 2063"/>
          <p:cNvCxnSpPr>
            <a:endCxn id="2054" idx="2"/>
          </p:cNvCxnSpPr>
          <p:nvPr/>
        </p:nvCxnSpPr>
        <p:spPr>
          <a:xfrm>
            <a:off x="7841805" y="2132856"/>
            <a:ext cx="1" cy="14743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единительная линия 2067"/>
          <p:cNvCxnSpPr/>
          <p:nvPr/>
        </p:nvCxnSpPr>
        <p:spPr>
          <a:xfrm>
            <a:off x="7740352" y="2132856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740352" y="2204864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740352" y="226124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740352" y="2367149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TextBox 2076"/>
          <p:cNvSpPr txBox="1"/>
          <p:nvPr/>
        </p:nvSpPr>
        <p:spPr>
          <a:xfrm>
            <a:off x="7920352" y="2009745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Cr₂O</a:t>
            </a:r>
            <a:r>
              <a:rPr lang="en-US" sz="1000" dirty="0" smtClean="0">
                <a:solidFill>
                  <a:schemeClr val="bg1"/>
                </a:solidFill>
              </a:rPr>
              <a:t>₃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21946" y="2116999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29969" y="2201257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solidFill>
                  <a:srgbClr val="FFFFFF"/>
                </a:solidFill>
                <a:ea typeface="Calibri"/>
                <a:cs typeface="Calibri"/>
              </a:rPr>
              <a:t>α-</a:t>
            </a:r>
            <a:r>
              <a:rPr lang="en-US" sz="1000" b="1" dirty="0" err="1" smtClean="0">
                <a:solidFill>
                  <a:srgbClr val="FFFFFF"/>
                </a:solidFill>
                <a:ea typeface="Calibri"/>
                <a:cs typeface="Calibri"/>
              </a:rPr>
              <a:t>ZrCr</a:t>
            </a:r>
            <a:r>
              <a:rPr lang="en-US" sz="1000" b="1" dirty="0" smtClean="0">
                <a:solidFill>
                  <a:srgbClr val="FFFFFF"/>
                </a:solidFill>
                <a:ea typeface="Calibri"/>
                <a:cs typeface="Calibri"/>
              </a:rPr>
              <a:t>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78" name="Прямоугольник 2077"/>
          <p:cNvSpPr/>
          <p:nvPr/>
        </p:nvSpPr>
        <p:spPr>
          <a:xfrm>
            <a:off x="7851542" y="2664588"/>
            <a:ext cx="920445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b="1" dirty="0">
                <a:solidFill>
                  <a:srgbClr val="FFFFFF"/>
                </a:solidFill>
                <a:ea typeface="Calibri"/>
                <a:cs typeface="Calibri"/>
              </a:rPr>
              <a:t>«</a:t>
            </a:r>
            <a:r>
              <a:rPr lang="en-US" sz="1050" b="1" dirty="0">
                <a:solidFill>
                  <a:srgbClr val="FFFFFF"/>
                </a:solidFill>
                <a:ea typeface="Calibri"/>
                <a:cs typeface="Calibri"/>
              </a:rPr>
              <a:t>ex-β</a:t>
            </a:r>
            <a:r>
              <a:rPr lang="ru-RU" sz="1050" b="1" dirty="0">
                <a:solidFill>
                  <a:srgbClr val="FFFFFF"/>
                </a:solidFill>
                <a:ea typeface="Calibri"/>
                <a:cs typeface="Calibri"/>
              </a:rPr>
              <a:t>»-слой</a:t>
            </a:r>
            <a:endParaRPr lang="ru-RU" sz="1050" dirty="0"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6054" y="2009744"/>
            <a:ext cx="564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6</a:t>
            </a:r>
            <a:r>
              <a:rPr lang="ru-RU" sz="1000" dirty="0" smtClean="0">
                <a:solidFill>
                  <a:schemeClr val="bg1"/>
                </a:solidFill>
              </a:rPr>
              <a:t> мкм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92280" y="2123708"/>
            <a:ext cx="73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</a:rPr>
              <a:t>15 мкм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92280" y="2240109"/>
            <a:ext cx="73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</a:rPr>
              <a:t>20 мкм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6" name="Надпись 208"/>
          <p:cNvSpPr txBox="1">
            <a:spLocks noChangeArrowheads="1"/>
          </p:cNvSpPr>
          <p:nvPr/>
        </p:nvSpPr>
        <p:spPr bwMode="auto">
          <a:xfrm>
            <a:off x="4679643" y="2789142"/>
            <a:ext cx="828461" cy="24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ZrO</a:t>
            </a:r>
            <a:r>
              <a:rPr lang="ru-RU" sz="1000" b="1" dirty="0">
                <a:solidFill>
                  <a:srgbClr val="FFFFFF"/>
                </a:solidFill>
                <a:ea typeface="Calibri"/>
                <a:cs typeface="Calibri"/>
              </a:rPr>
              <a:t>2</a:t>
            </a:r>
            <a:endParaRPr lang="ru-RU" sz="1600" dirty="0">
              <a:effectLst/>
              <a:ea typeface="Calibri"/>
              <a:cs typeface="Calibri"/>
            </a:endParaRPr>
          </a:p>
        </p:txBody>
      </p:sp>
      <p:sp>
        <p:nvSpPr>
          <p:cNvPr id="77" name="Надпись 208"/>
          <p:cNvSpPr txBox="1">
            <a:spLocks noChangeArrowheads="1"/>
          </p:cNvSpPr>
          <p:nvPr/>
        </p:nvSpPr>
        <p:spPr bwMode="auto">
          <a:xfrm>
            <a:off x="2833435" y="2034612"/>
            <a:ext cx="828461" cy="33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u="sng" dirty="0" err="1" smtClean="0">
                <a:effectLst/>
                <a:ea typeface="Calibri"/>
                <a:cs typeface="Calibri"/>
              </a:rPr>
              <a:t>Zr</a:t>
            </a:r>
            <a:r>
              <a:rPr lang="en-US" sz="1600" b="1" u="sng" dirty="0" err="1">
                <a:ea typeface="Calibri"/>
                <a:cs typeface="Calibri"/>
              </a:rPr>
              <a:t>N</a:t>
            </a:r>
            <a:endParaRPr lang="ru-RU" sz="1600" u="sng" dirty="0">
              <a:effectLst/>
              <a:ea typeface="Calibri"/>
              <a:cs typeface="Calibri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915816" y="2320705"/>
            <a:ext cx="44667" cy="54932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3059832" y="2324367"/>
            <a:ext cx="187833" cy="36364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3131840" y="2320705"/>
            <a:ext cx="576064" cy="12677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АлександР\Диссертация 2010-2012\ПокрытиЯ\Покрытия Сr\11 этап Гальваника\Шлиф II эксперимент (10 обр)\2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8" y="3818447"/>
            <a:ext cx="32935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491932"/>
              </p:ext>
            </p:extLst>
          </p:nvPr>
        </p:nvGraphicFramePr>
        <p:xfrm>
          <a:off x="3834124" y="5067259"/>
          <a:ext cx="4858896" cy="14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2393844" y="4978617"/>
            <a:ext cx="2628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Внешняя поверхность оболочки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7381385" y="4913371"/>
            <a:ext cx="2832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Внутренняя поверхность оболочки</a:t>
            </a:r>
            <a:endParaRPr lang="ru-RU" sz="1400" dirty="0"/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54863"/>
              </p:ext>
            </p:extLst>
          </p:nvPr>
        </p:nvGraphicFramePr>
        <p:xfrm>
          <a:off x="3857391" y="3653008"/>
          <a:ext cx="4786203" cy="151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505860" y="4423195"/>
            <a:ext cx="395457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528043" y="5733256"/>
            <a:ext cx="393238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860032" y="5373216"/>
            <a:ext cx="0" cy="3600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664949" y="5373216"/>
            <a:ext cx="0" cy="3600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60032" y="5444241"/>
            <a:ext cx="18049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004048" y="4063155"/>
            <a:ext cx="0" cy="3600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777531" y="4063155"/>
            <a:ext cx="0" cy="3600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004049" y="4149080"/>
            <a:ext cx="773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048" y="3932350"/>
            <a:ext cx="758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170 мкм</a:t>
            </a:r>
            <a:endParaRPr lang="ru-RU" sz="1100" dirty="0"/>
          </a:p>
        </p:txBody>
      </p:sp>
      <p:sp>
        <p:nvSpPr>
          <p:cNvPr id="64" name="Надпись 207"/>
          <p:cNvSpPr txBox="1">
            <a:spLocks noChangeArrowheads="1"/>
          </p:cNvSpPr>
          <p:nvPr/>
        </p:nvSpPr>
        <p:spPr bwMode="auto">
          <a:xfrm>
            <a:off x="4532629" y="1789511"/>
            <a:ext cx="1391362" cy="41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«</a:t>
            </a: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ex-β</a:t>
            </a: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»-слой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70630" y="5359287"/>
            <a:ext cx="30700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907704" y="5279327"/>
            <a:ext cx="0" cy="1599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339752" y="5293257"/>
            <a:ext cx="0" cy="1599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39552" y="5293257"/>
            <a:ext cx="0" cy="1599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23528" y="5293257"/>
            <a:ext cx="0" cy="1599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340656" y="5279328"/>
            <a:ext cx="0" cy="1599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Надпись 208"/>
          <p:cNvSpPr txBox="1">
            <a:spLocks noChangeArrowheads="1"/>
          </p:cNvSpPr>
          <p:nvPr/>
        </p:nvSpPr>
        <p:spPr bwMode="auto">
          <a:xfrm>
            <a:off x="1739312" y="5469565"/>
            <a:ext cx="85565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FFFFFF"/>
                </a:solidFill>
                <a:ea typeface="Calibri"/>
                <a:cs typeface="Calibri"/>
              </a:rPr>
              <a:t>α</a:t>
            </a:r>
            <a:r>
              <a:rPr lang="ru-RU" sz="1600" b="1" dirty="0">
                <a:solidFill>
                  <a:srgbClr val="FFFFFF"/>
                </a:solidFill>
                <a:ea typeface="Calibri"/>
                <a:cs typeface="Calibri"/>
              </a:rPr>
              <a:t>-</a:t>
            </a:r>
            <a:r>
              <a:rPr lang="en-US" sz="1600" b="1" dirty="0" err="1">
                <a:solidFill>
                  <a:srgbClr val="FFFFFF"/>
                </a:solidFill>
                <a:ea typeface="Calibri"/>
                <a:cs typeface="Calibri"/>
              </a:rPr>
              <a:t>Zr</a:t>
            </a:r>
            <a:r>
              <a:rPr lang="ru-RU" sz="1600" b="1" dirty="0">
                <a:solidFill>
                  <a:srgbClr val="FFFFFF"/>
                </a:solidFill>
                <a:ea typeface="Calibri"/>
                <a:cs typeface="Calibri"/>
              </a:rPr>
              <a:t>(</a:t>
            </a:r>
            <a:r>
              <a:rPr lang="en-US" sz="1600" b="1" dirty="0">
                <a:solidFill>
                  <a:srgbClr val="FFFFFF"/>
                </a:solidFill>
                <a:ea typeface="Calibri"/>
                <a:cs typeface="Calibri"/>
              </a:rPr>
              <a:t>O</a:t>
            </a:r>
            <a:r>
              <a:rPr lang="en-US" sz="1600" b="1" dirty="0" smtClean="0">
                <a:solidFill>
                  <a:srgbClr val="FFFFFF"/>
                </a:solidFill>
                <a:ea typeface="Calibri"/>
                <a:cs typeface="Calibri"/>
              </a:rPr>
              <a:t>)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88" name="Надпись 208"/>
          <p:cNvSpPr txBox="1">
            <a:spLocks noChangeArrowheads="1"/>
          </p:cNvSpPr>
          <p:nvPr/>
        </p:nvSpPr>
        <p:spPr bwMode="auto">
          <a:xfrm>
            <a:off x="142470" y="5439244"/>
            <a:ext cx="9716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FFFF"/>
                </a:solidFill>
                <a:ea typeface="Calibri"/>
                <a:cs typeface="Calibri"/>
              </a:rPr>
              <a:t>α</a:t>
            </a:r>
            <a:r>
              <a:rPr lang="ru-RU" sz="1600" b="1" dirty="0">
                <a:solidFill>
                  <a:srgbClr val="FFFFFF"/>
                </a:solidFill>
                <a:ea typeface="Calibri"/>
                <a:cs typeface="Calibri"/>
              </a:rPr>
              <a:t>-</a:t>
            </a:r>
            <a:r>
              <a:rPr lang="en-US" sz="1600" b="1" dirty="0" err="1">
                <a:solidFill>
                  <a:srgbClr val="FFFFFF"/>
                </a:solidFill>
                <a:ea typeface="Calibri"/>
                <a:cs typeface="Calibri"/>
              </a:rPr>
              <a:t>Zr</a:t>
            </a:r>
            <a:r>
              <a:rPr lang="ru-RU" sz="1600" b="1" dirty="0">
                <a:solidFill>
                  <a:srgbClr val="FFFFFF"/>
                </a:solidFill>
                <a:ea typeface="Calibri"/>
                <a:cs typeface="Calibri"/>
              </a:rPr>
              <a:t>(</a:t>
            </a:r>
            <a:r>
              <a:rPr lang="en-US" sz="1600" b="1" dirty="0">
                <a:solidFill>
                  <a:srgbClr val="FFFFFF"/>
                </a:solidFill>
                <a:ea typeface="Calibri"/>
                <a:cs typeface="Calibri"/>
              </a:rPr>
              <a:t>O)</a:t>
            </a:r>
            <a:endParaRPr lang="ru-RU" sz="1600" dirty="0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89" name="Надпись 208"/>
          <p:cNvSpPr txBox="1">
            <a:spLocks noChangeArrowheads="1"/>
          </p:cNvSpPr>
          <p:nvPr/>
        </p:nvSpPr>
        <p:spPr bwMode="auto">
          <a:xfrm>
            <a:off x="2648057" y="5445526"/>
            <a:ext cx="828461" cy="3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>
                <a:solidFill>
                  <a:srgbClr val="FFFFFF"/>
                </a:solidFill>
                <a:ea typeface="Calibri"/>
                <a:cs typeface="Calibri"/>
              </a:rPr>
              <a:t>ZrO</a:t>
            </a:r>
            <a:r>
              <a:rPr lang="ru-RU" sz="1200" b="1" dirty="0" smtClean="0">
                <a:solidFill>
                  <a:srgbClr val="FFFFFF"/>
                </a:solidFill>
                <a:ea typeface="Calibri"/>
                <a:cs typeface="Calibri"/>
              </a:rPr>
              <a:t>2</a:t>
            </a:r>
            <a:endParaRPr lang="ru-RU" sz="1600" dirty="0">
              <a:effectLst/>
              <a:ea typeface="Calibri"/>
              <a:cs typeface="Calibri"/>
            </a:endParaRPr>
          </a:p>
        </p:txBody>
      </p:sp>
      <p:sp>
        <p:nvSpPr>
          <p:cNvPr id="90" name="Надпись 207"/>
          <p:cNvSpPr txBox="1">
            <a:spLocks noChangeArrowheads="1"/>
          </p:cNvSpPr>
          <p:nvPr/>
        </p:nvSpPr>
        <p:spPr bwMode="auto">
          <a:xfrm>
            <a:off x="609502" y="5247301"/>
            <a:ext cx="1391362" cy="41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«</a:t>
            </a: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ex-β</a:t>
            </a: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»-слой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2565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В </a:t>
            </a:r>
            <a:r>
              <a:rPr lang="ru-RU" sz="1800" dirty="0"/>
              <a:t>работе исследовано влияние хромового покрытия на коррозионную стойкость оболочек твэлов из сплава Э110 на губчатой основе при испытаниях в водяном паре при температуре 1200 °C.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Методом </a:t>
            </a:r>
            <a:r>
              <a:rPr lang="ru-RU" sz="1800" dirty="0"/>
              <a:t>сканирующей электронной микроскопии исследована поверхность оболочек. Показано, что положительный эффект в адгезии защитного покрытия с поверхностью оболочки достигается газодинамической обработкой с равномерным внедрением хромовых частиц в приповерхностный слой.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Выполнены </a:t>
            </a:r>
            <a:r>
              <a:rPr lang="ru-RU" sz="1800" dirty="0"/>
              <a:t>эксперименты по нанесению защитных покрытий толщиной до 20 мкм на внешнюю поверхность оболочек твэлов электрохимическим методом. Показано, что толщина покрытия не оказывает влияния на конечную величину шероховатости поверхности оболочки.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Проведены </a:t>
            </a:r>
            <a:r>
              <a:rPr lang="ru-RU" sz="1800" dirty="0"/>
              <a:t>испытания по двухстороннему окислению в водяном паре образцов оболочек с защитным покрытием на стенде ГАЗПАР. Установлено, что для образцов с покрытием толщиной 12 мкм, окисленных при температуре 1200 °C, наблюдается снижение удельного изменения массы. Увеличение толщины “</a:t>
            </a:r>
            <a:r>
              <a:rPr lang="ru-RU" sz="1800" dirty="0" err="1"/>
              <a:t>ex</a:t>
            </a:r>
            <a:r>
              <a:rPr lang="ru-RU" sz="1800" dirty="0"/>
              <a:t>-β”-слоя, обусловленное отсутствием фазы α-</a:t>
            </a:r>
            <a:r>
              <a:rPr lang="ru-RU" sz="1800" dirty="0" err="1"/>
              <a:t>Zr</a:t>
            </a:r>
            <a:r>
              <a:rPr lang="ru-RU" sz="1800" dirty="0"/>
              <a:t>(O) со стороны покрытия, способствует сохранению остаточной пластичности выше 2</a:t>
            </a:r>
            <a:r>
              <a:rPr lang="ru-RU" sz="1800" dirty="0" smtClean="0"/>
              <a:t>%.</a:t>
            </a:r>
            <a:endParaRPr lang="en-US" sz="1800" dirty="0" smtClean="0"/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Испытания в паро-воздушной среде при 1350°С показали высокотемпературную коррозионную стойкость хромового покрытия.</a:t>
            </a:r>
            <a:endParaRPr lang="en-US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9600" b="1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ВВЕДЕНИЕ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dirty="0"/>
              <a:t>Обеспечение безопасности является одной из основных задач при проектировании и эксплуатации АЭС. Обоснование безопасности АЭС включает анализ развития проектных и </a:t>
            </a:r>
            <a:r>
              <a:rPr lang="ru-RU" sz="1800" dirty="0" err="1"/>
              <a:t>запроектных</a:t>
            </a:r>
            <a:r>
              <a:rPr lang="ru-RU" sz="1800" dirty="0"/>
              <a:t> аварий, которые могут привести к разгерметизации твэлов, тяжелым повреждениям, плавлению активной зоны, выходу водорода и радиоактивных продуктов деления. </a:t>
            </a:r>
            <a:endParaRPr lang="ru-RU" sz="1800" dirty="0" smtClean="0"/>
          </a:p>
          <a:p>
            <a:pPr marL="0" indent="457200" algn="just">
              <a:buNone/>
            </a:pPr>
            <a:r>
              <a:rPr lang="ru-RU" sz="1800" dirty="0"/>
              <a:t>Хотя действующие реакторы и тем более реакторы последних поколений предусматривают многоуровневую, эшелонированную защиту от такого сценария, события в Японии показали, что при определенном, редчайшем стечении неблагоприятных обстоятельств подобное возможно.</a:t>
            </a:r>
          </a:p>
          <a:p>
            <a:pPr marL="0" indent="457200" algn="just">
              <a:buNone/>
            </a:pPr>
            <a:r>
              <a:rPr lang="ru-RU" sz="1800" dirty="0"/>
              <a:t>В связи с этим активизировались работы по созданию принципиально нового топлива, способного противостоять условиям тяжелых аварий при сохранении или повышении экономических показателей и безопасности при нормальной эксплуатации. Множество разработок такого рода получили собирательное название </a:t>
            </a:r>
            <a:r>
              <a:rPr lang="ru-RU" sz="1800" dirty="0" err="1"/>
              <a:t>Accident</a:t>
            </a:r>
            <a:r>
              <a:rPr lang="ru-RU" sz="1800" dirty="0"/>
              <a:t> </a:t>
            </a:r>
            <a:r>
              <a:rPr lang="ru-RU" sz="1800" dirty="0" err="1"/>
              <a:t>Tolerant</a:t>
            </a:r>
            <a:r>
              <a:rPr lang="ru-RU" sz="1800" dirty="0"/>
              <a:t> </a:t>
            </a:r>
            <a:r>
              <a:rPr lang="ru-RU" sz="1800" dirty="0" err="1"/>
              <a:t>Fuel</a:t>
            </a:r>
            <a:r>
              <a:rPr lang="ru-RU" sz="1800" dirty="0"/>
              <a:t> (ATF) — топливо с повышенной устойчивостью к авариям. В формулировке МАГАТЭ это топливо должно быть работоспособно как в нормальных условиях работы, так, и это главное – в условиях потери теплоносителя.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Толерантное топливо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724322" cy="572199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1800" b="1" dirty="0" smtClean="0"/>
              <a:t>Проблемы и задачи </a:t>
            </a:r>
            <a:r>
              <a:rPr lang="en-US" sz="1800" b="1" dirty="0" smtClean="0"/>
              <a:t>ATF </a:t>
            </a:r>
            <a:r>
              <a:rPr lang="ru-RU" sz="1800" b="1" dirty="0" smtClean="0"/>
              <a:t>топлива</a:t>
            </a:r>
          </a:p>
          <a:p>
            <a:pPr marL="0" indent="0" algn="just">
              <a:buNone/>
            </a:pPr>
            <a:r>
              <a:rPr lang="ru-RU" sz="1800" dirty="0" smtClean="0"/>
              <a:t>                                                                    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457200" algn="ctr">
              <a:buNone/>
            </a:pPr>
            <a:endParaRPr lang="ru-RU" sz="1800" dirty="0" smtClean="0"/>
          </a:p>
          <a:p>
            <a:pPr marL="0" indent="457200" algn="just">
              <a:buNone/>
            </a:pPr>
            <a:endParaRPr lang="ru-RU" sz="1800" dirty="0" smtClean="0"/>
          </a:p>
          <a:p>
            <a:pPr marL="0" indent="457200" algn="just">
              <a:buNone/>
            </a:pPr>
            <a:endParaRPr lang="ru-RU" sz="1800" dirty="0"/>
          </a:p>
          <a:p>
            <a:pPr marL="0" indent="457200" algn="just">
              <a:buNone/>
            </a:pPr>
            <a:endParaRPr lang="ru-RU" sz="1800" dirty="0" smtClean="0"/>
          </a:p>
          <a:p>
            <a:pPr marL="0" indent="457200">
              <a:buNone/>
            </a:pPr>
            <a:endParaRPr lang="ru-RU" sz="1800" dirty="0"/>
          </a:p>
          <a:p>
            <a:pPr marL="0" indent="457200" algn="just">
              <a:buNone/>
            </a:pPr>
            <a:endParaRPr lang="ru-RU" sz="1800" dirty="0" smtClean="0"/>
          </a:p>
          <a:p>
            <a:pPr marL="0" indent="457200" algn="just">
              <a:buNone/>
            </a:pPr>
            <a:endParaRPr lang="ru-RU" sz="1800" dirty="0"/>
          </a:p>
          <a:p>
            <a:pPr marL="0" indent="457200" algn="just">
              <a:buNone/>
            </a:pPr>
            <a:endParaRPr lang="ru-RU" sz="1800" dirty="0" smtClean="0"/>
          </a:p>
          <a:p>
            <a:pPr marL="0" indent="457200" algn="just"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3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242025" y="1484784"/>
            <a:ext cx="8734694" cy="5200964"/>
            <a:chOff x="157786" y="-101726"/>
            <a:chExt cx="8734694" cy="5490333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2381979"/>
              <a:ext cx="2160240" cy="12003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Разработка защитных покрытий  для циркониевой оболочки твэла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2395054"/>
              <a:ext cx="1709452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Полная замена циркониевой оболочки 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5776" y="2381978"/>
              <a:ext cx="2135590" cy="12003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Замена циркониевых </a:t>
              </a:r>
              <a:r>
                <a:rPr lang="ru-RU" dirty="0"/>
                <a:t>элементов активной </a:t>
              </a:r>
              <a:r>
                <a:rPr lang="ru-RU" dirty="0" smtClean="0"/>
                <a:t>зоны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6256" y="2397816"/>
              <a:ext cx="1944216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Создание нового вида топлива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733" y="1911462"/>
              <a:ext cx="8289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Способы  решения поставленной </a:t>
              </a:r>
              <a:r>
                <a:rPr lang="ru-RU" b="1" dirty="0"/>
                <a:t>задачи</a:t>
              </a:r>
            </a:p>
          </p:txBody>
        </p:sp>
        <p:sp>
          <p:nvSpPr>
            <p:cNvPr id="5" name="Стрелка углом 4"/>
            <p:cNvSpPr/>
            <p:nvPr/>
          </p:nvSpPr>
          <p:spPr>
            <a:xfrm rot="5400000" flipV="1">
              <a:off x="3258774" y="248125"/>
              <a:ext cx="116518" cy="4114802"/>
            </a:xfrm>
            <a:prstGeom prst="bentArrow">
              <a:avLst>
                <a:gd name="adj1" fmla="val 25000"/>
                <a:gd name="adj2" fmla="val 24413"/>
                <a:gd name="adj3" fmla="val 25000"/>
                <a:gd name="adj4" fmla="val 531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Стрелка углом 12"/>
            <p:cNvSpPr/>
            <p:nvPr/>
          </p:nvSpPr>
          <p:spPr>
            <a:xfrm rot="5400000">
              <a:off x="6379785" y="799522"/>
              <a:ext cx="116519" cy="3012011"/>
            </a:xfrm>
            <a:prstGeom prst="bentArrow">
              <a:avLst>
                <a:gd name="adj1" fmla="val 25000"/>
                <a:gd name="adj2" fmla="val 24413"/>
                <a:gd name="adj3" fmla="val 25000"/>
                <a:gd name="adj4" fmla="val 531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3616861" y="2264031"/>
              <a:ext cx="45719" cy="829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5796136" y="2280795"/>
              <a:ext cx="45719" cy="829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3587226"/>
              <a:ext cx="1800200" cy="155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Nb</a:t>
              </a:r>
              <a:r>
                <a:rPr lang="en-US" dirty="0" smtClean="0"/>
                <a:t>₂-Al-C</a:t>
              </a:r>
              <a:r>
                <a:rPr lang="ru-RU" dirty="0" smtClean="0"/>
                <a:t> </a:t>
              </a:r>
            </a:p>
            <a:p>
              <a:r>
                <a:rPr lang="ru-RU" dirty="0" err="1" smtClean="0"/>
                <a:t>Zr</a:t>
              </a:r>
              <a:r>
                <a:rPr lang="en-US" dirty="0" smtClean="0"/>
                <a:t>-</a:t>
              </a:r>
              <a:r>
                <a:rPr lang="ru-RU" dirty="0" err="1" smtClean="0"/>
                <a:t>Si</a:t>
              </a:r>
              <a:r>
                <a:rPr lang="ru-RU" dirty="0" smtClean="0"/>
                <a:t>₂</a:t>
              </a:r>
              <a:endParaRPr lang="en-US" dirty="0" smtClean="0"/>
            </a:p>
            <a:p>
              <a:r>
                <a:rPr lang="ru-RU" dirty="0" err="1" smtClean="0"/>
                <a:t>Ti</a:t>
              </a:r>
              <a:r>
                <a:rPr lang="ru-RU" dirty="0" smtClean="0"/>
                <a:t>₂</a:t>
              </a:r>
              <a:r>
                <a:rPr lang="en-US" dirty="0" smtClean="0"/>
                <a:t>-</a:t>
              </a:r>
              <a:r>
                <a:rPr lang="ru-RU" dirty="0" err="1" smtClean="0"/>
                <a:t>Al</a:t>
              </a:r>
              <a:r>
                <a:rPr lang="en-US" dirty="0" smtClean="0"/>
                <a:t>-</a:t>
              </a:r>
              <a:r>
                <a:rPr lang="ru-RU" dirty="0" smtClean="0"/>
                <a:t>C </a:t>
              </a:r>
              <a:endParaRPr lang="en-US" dirty="0" smtClean="0"/>
            </a:p>
            <a:p>
              <a:r>
                <a:rPr lang="en-US" dirty="0" smtClean="0"/>
                <a:t>MAX-</a:t>
              </a:r>
              <a:r>
                <a:rPr lang="ru-RU" dirty="0" smtClean="0"/>
                <a:t>фазы</a:t>
              </a:r>
            </a:p>
            <a:p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9099" y="3357282"/>
              <a:ext cx="16561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Fe</a:t>
              </a:r>
              <a:r>
                <a:rPr lang="en-US" dirty="0" smtClean="0"/>
                <a:t>-</a:t>
              </a:r>
              <a:r>
                <a:rPr lang="ru-RU" dirty="0" err="1" smtClean="0"/>
                <a:t>Cr</a:t>
              </a:r>
              <a:r>
                <a:rPr lang="en-US" dirty="0" smtClean="0"/>
                <a:t>-</a:t>
              </a:r>
              <a:r>
                <a:rPr lang="ru-RU" dirty="0" err="1" smtClean="0"/>
                <a:t>Al</a:t>
              </a:r>
              <a:endParaRPr lang="ru-RU" dirty="0" smtClean="0"/>
            </a:p>
            <a:p>
              <a:r>
                <a:rPr lang="ru-RU" dirty="0" err="1" smtClean="0"/>
                <a:t>SiC-SiC</a:t>
              </a:r>
              <a:endParaRPr lang="ru-RU" dirty="0" smtClean="0"/>
            </a:p>
            <a:p>
              <a:r>
                <a:rPr lang="en-US" dirty="0" smtClean="0"/>
                <a:t>Mo</a:t>
              </a:r>
            </a:p>
            <a:p>
              <a:r>
                <a:rPr lang="ru-RU" dirty="0" smtClean="0"/>
                <a:t>Тонкостенные стальные оболочки</a:t>
              </a:r>
            </a:p>
            <a:p>
              <a:pPr algn="ctr"/>
              <a:endParaRPr lang="ru-RU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64288" y="3047758"/>
              <a:ext cx="1728192" cy="214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U₃-Si₂</a:t>
              </a:r>
            </a:p>
            <a:p>
              <a:r>
                <a:rPr lang="en-US" dirty="0" smtClean="0"/>
                <a:t>U-N</a:t>
              </a:r>
            </a:p>
            <a:p>
              <a:r>
                <a:rPr lang="en-US" dirty="0" smtClean="0"/>
                <a:t>U-</a:t>
              </a:r>
              <a:r>
                <a:rPr lang="en-US" dirty="0" err="1" smtClean="0"/>
                <a:t>Zr</a:t>
              </a:r>
              <a:endParaRPr lang="en-US" dirty="0" smtClean="0"/>
            </a:p>
            <a:p>
              <a:r>
                <a:rPr lang="en-US" dirty="0" smtClean="0"/>
                <a:t>U-Mo</a:t>
              </a:r>
              <a:endParaRPr lang="ru-RU" dirty="0" smtClean="0"/>
            </a:p>
            <a:p>
              <a:r>
                <a:rPr lang="en-US" dirty="0" smtClean="0"/>
                <a:t>UO₂-Cr₂-O₃-SiC</a:t>
              </a:r>
            </a:p>
            <a:p>
              <a:r>
                <a:rPr lang="ru-RU" dirty="0" smtClean="0"/>
                <a:t>Дисперсионное топливо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58855" y="3601834"/>
              <a:ext cx="1421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Fe</a:t>
              </a:r>
              <a:r>
                <a:rPr lang="en-US" dirty="0" smtClean="0"/>
                <a:t>-</a:t>
              </a:r>
              <a:r>
                <a:rPr lang="ru-RU" dirty="0" err="1" smtClean="0"/>
                <a:t>Cr</a:t>
              </a:r>
              <a:r>
                <a:rPr lang="en-US" dirty="0" smtClean="0"/>
                <a:t>-</a:t>
              </a:r>
              <a:r>
                <a:rPr lang="ru-RU" dirty="0" err="1" smtClean="0"/>
                <a:t>Al</a:t>
              </a:r>
              <a:endParaRPr lang="ru-RU" dirty="0" smtClean="0"/>
            </a:p>
            <a:p>
              <a:r>
                <a:rPr lang="ru-RU" dirty="0" err="1" smtClean="0"/>
                <a:t>SiC-SiC</a:t>
              </a:r>
              <a:endParaRPr lang="ru-RU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786" y="966574"/>
              <a:ext cx="2397989" cy="9417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Улучшить </a:t>
              </a:r>
              <a:r>
                <a:rPr lang="ru-RU" dirty="0"/>
                <a:t>кинетику реакции </a:t>
              </a:r>
              <a:r>
                <a:rPr lang="ru-RU" dirty="0" smtClean="0"/>
                <a:t>оболочки с паром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786" y="-101726"/>
              <a:ext cx="2397989" cy="9417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3амедлить скорость </a:t>
              </a:r>
              <a:r>
                <a:rPr lang="ru-RU" dirty="0" smtClean="0"/>
                <a:t>выделения свободного водорода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8044" y="-97285"/>
              <a:ext cx="2454436" cy="12242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Улучшить тепломеханические </a:t>
              </a:r>
              <a:r>
                <a:rPr lang="ru-RU" dirty="0"/>
                <a:t>свойства</a:t>
              </a:r>
            </a:p>
            <a:p>
              <a:r>
                <a:rPr lang="ru-RU" dirty="0"/>
                <a:t>о</a:t>
              </a:r>
              <a:r>
                <a:rPr lang="ru-RU" dirty="0" smtClean="0"/>
                <a:t>болочки и топлива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38044" y="1249102"/>
              <a:ext cx="2454436" cy="6592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Уменьшить выход </a:t>
              </a:r>
              <a:r>
                <a:rPr lang="ru-RU" dirty="0"/>
                <a:t>продуктов деления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8279" y="294792"/>
              <a:ext cx="3632725" cy="12242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Улучшить </a:t>
              </a:r>
              <a:r>
                <a:rPr lang="ru-RU" dirty="0"/>
                <a:t>экономические характеристики топлива, включая показатели </a:t>
              </a:r>
              <a:r>
                <a:rPr lang="ru-RU" dirty="0" err="1"/>
                <a:t>послереакторного</a:t>
              </a:r>
              <a:r>
                <a:rPr lang="ru-RU" dirty="0"/>
                <a:t> цикла</a:t>
              </a:r>
            </a:p>
          </p:txBody>
        </p:sp>
      </p:grpSp>
      <p:pic>
        <p:nvPicPr>
          <p:cNvPr id="1026" name="Picture 2" descr="C:\Users\urusov\Desktop\Зеленая_г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9" y="60826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Высокотемпературное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защитное покрытие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25" y="1268761"/>
            <a:ext cx="8767264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Требования к защитному покрытию оболочки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2908" y="4005064"/>
            <a:ext cx="8889977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Выбор хрома в качестве материала защитного покрытия обусловлен его: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1" y="1697421"/>
            <a:ext cx="4470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Высокая коррозионная стойкость в большом интервале температур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1" y="3569550"/>
            <a:ext cx="44708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Высокая адгезия </a:t>
            </a:r>
            <a:r>
              <a:rPr lang="ru-RU" dirty="0"/>
              <a:t>к матрице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1" y="2430527"/>
            <a:ext cx="4470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Фазовая стабильность </a:t>
            </a:r>
            <a:r>
              <a:rPr lang="ru-RU" dirty="0"/>
              <a:t>до высоких температур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908" y="2430526"/>
            <a:ext cx="43470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Мин. сечение </a:t>
            </a:r>
            <a:r>
              <a:rPr lang="ru-RU" dirty="0"/>
              <a:t>поглощения тепловых нейтронов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49" y="3573016"/>
            <a:ext cx="43543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Высокая </a:t>
            </a:r>
            <a:r>
              <a:rPr lang="ru-RU" dirty="0"/>
              <a:t>теплопроводность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1" y="3140968"/>
            <a:ext cx="44708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Радиационная </a:t>
            </a:r>
            <a:r>
              <a:rPr lang="ru-RU" dirty="0"/>
              <a:t>стойкость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908" y="3140968"/>
            <a:ext cx="4347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КЛР близкий к материалу оболочки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2908" y="1682878"/>
            <a:ext cx="43470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Технологичность (автоматизация процесса)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65395" y="4393596"/>
            <a:ext cx="4470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Исключительно высокой коррозионной стойкостью в воде, пару и на воздухе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2908" y="5877272"/>
            <a:ext cx="4347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КЛР </a:t>
            </a:r>
            <a:r>
              <a:rPr lang="el-GR" dirty="0"/>
              <a:t>α</a:t>
            </a:r>
            <a:r>
              <a:rPr lang="en-US" dirty="0"/>
              <a:t>L – 4</a:t>
            </a:r>
            <a:r>
              <a:rPr lang="ru-RU" dirty="0"/>
              <a:t>.9 × </a:t>
            </a:r>
            <a:r>
              <a:rPr lang="ru-RU" dirty="0" smtClean="0"/>
              <a:t>10⁻⁶ К⁻¹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1" y="5877221"/>
            <a:ext cx="44708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Теплопроводностью λ </a:t>
            </a:r>
            <a:r>
              <a:rPr lang="ru-RU" dirty="0"/>
              <a:t>= 93.9 Вт/(</a:t>
            </a:r>
            <a:r>
              <a:rPr lang="ru-RU" dirty="0" err="1" smtClean="0"/>
              <a:t>м•К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2908" y="5157192"/>
            <a:ext cx="43470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Низким </a:t>
            </a:r>
            <a:r>
              <a:rPr lang="ru-RU" dirty="0"/>
              <a:t>сечением захвата тепловых нейтронов (</a:t>
            </a:r>
            <a:r>
              <a:rPr lang="ru-RU" dirty="0" err="1"/>
              <a:t>σа</a:t>
            </a:r>
            <a:r>
              <a:rPr lang="ru-RU" dirty="0"/>
              <a:t> = 3.05 × </a:t>
            </a:r>
            <a:r>
              <a:rPr lang="ru-RU" dirty="0" smtClean="0"/>
              <a:t>10⁻²⁸ м²).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1" y="5141748"/>
            <a:ext cx="4470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Высокими механическими и технологическими свойствами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3995" y="4393596"/>
            <a:ext cx="432599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Высокой температурой плавления 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Тпл</a:t>
            </a:r>
            <a:r>
              <a:rPr lang="ru-RU" dirty="0" smtClean="0"/>
              <a:t> – 1890°С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Материалы и методы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25658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1800" dirty="0" smtClean="0"/>
              <a:t>Подготовлены </a:t>
            </a:r>
            <a:r>
              <a:rPr lang="ru-RU" sz="1800" dirty="0"/>
              <a:t>образцы из сплава Э110 на губчатой основе, вырезанные из штатных оболочек твэлов ВВЭР-1000 (</a:t>
            </a:r>
            <a:r>
              <a:rPr lang="ru-RU" sz="1800" dirty="0">
                <a:sym typeface="Symbol"/>
              </a:rPr>
              <a:t></a:t>
            </a:r>
            <a:r>
              <a:rPr lang="ru-RU" sz="1800" dirty="0"/>
              <a:t> 9.10 </a:t>
            </a:r>
            <a:r>
              <a:rPr lang="ru-RU" sz="1800" dirty="0">
                <a:sym typeface="Symbol"/>
              </a:rPr>
              <a:t></a:t>
            </a:r>
            <a:r>
              <a:rPr lang="ru-RU" sz="1800" dirty="0"/>
              <a:t> 7.93 мм</a:t>
            </a:r>
            <a:r>
              <a:rPr lang="ru-RU" sz="1800" dirty="0" smtClean="0"/>
              <a:t>), </a:t>
            </a:r>
            <a:r>
              <a:rPr lang="en-US" sz="1800" dirty="0" smtClean="0"/>
              <a:t>L – 10</a:t>
            </a:r>
            <a:r>
              <a:rPr lang="ru-RU" sz="1800" dirty="0" smtClean="0"/>
              <a:t>мм.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/>
              <a:t>Проведена газодинамическая модификация поверхность </a:t>
            </a:r>
            <a:r>
              <a:rPr lang="ru-RU" sz="1800" dirty="0"/>
              <a:t>образцов </a:t>
            </a:r>
            <a:r>
              <a:rPr lang="ru-RU" sz="1800" dirty="0" smtClean="0"/>
              <a:t>порошком </a:t>
            </a:r>
            <a:r>
              <a:rPr lang="ru-RU" sz="1800" dirty="0"/>
              <a:t>хрома (размер частиц 50–200 мкм) в течение 90 с. </a:t>
            </a:r>
            <a:endParaRPr lang="ru-RU" sz="1800" dirty="0" smtClean="0"/>
          </a:p>
          <a:p>
            <a:pPr algn="just">
              <a:buFont typeface="+mj-lt"/>
              <a:buAutoNum type="arabicPeriod"/>
            </a:pPr>
            <a:r>
              <a:rPr lang="ru-RU" sz="1800" dirty="0" smtClean="0"/>
              <a:t>Нанесено защитное хромовое покрытие электрохимическим </a:t>
            </a:r>
            <a:r>
              <a:rPr lang="ru-RU" sz="1800" dirty="0"/>
              <a:t>методом погружением фрагментов циркониевой оболочки в раствор хромового </a:t>
            </a:r>
            <a:r>
              <a:rPr lang="ru-RU" sz="1800" dirty="0" smtClean="0"/>
              <a:t>ангидрида. </a:t>
            </a:r>
            <a:endParaRPr lang="ru-RU" sz="1800" dirty="0"/>
          </a:p>
          <a:p>
            <a:pPr algn="just">
              <a:buFont typeface="+mj-lt"/>
              <a:buAutoNum type="arabicPeriod"/>
            </a:pPr>
            <a:r>
              <a:rPr lang="ru-RU" sz="1800" dirty="0"/>
              <a:t>Двустороннее окисление образцов оболочек проводили на стенде </a:t>
            </a:r>
            <a:r>
              <a:rPr lang="ru-RU" sz="1800" dirty="0" smtClean="0"/>
              <a:t>ГАЗПАР. </a:t>
            </a:r>
            <a:r>
              <a:rPr lang="ru-RU" sz="1800" dirty="0"/>
              <a:t>Окисление при температуре 1200°С в течение 500 секунд – это режим, граничащий с достижением критического механического состояния оболочки (остаточная пластичность ниже 2%). Таким образом, интерес представляют испытания при температуре 1200°С и времени окисления в 2–3 раза выше порога </a:t>
            </a:r>
            <a:r>
              <a:rPr lang="ru-RU" sz="1800" dirty="0" err="1"/>
              <a:t>охрупчивания</a:t>
            </a:r>
            <a:r>
              <a:rPr lang="ru-RU" sz="1800" dirty="0"/>
              <a:t> (1000–1500 с</a:t>
            </a:r>
            <a:r>
              <a:rPr lang="ru-RU" sz="1800" dirty="0" smtClean="0"/>
              <a:t>).</a:t>
            </a:r>
          </a:p>
          <a:p>
            <a:pPr algn="just">
              <a:buFont typeface="+mj-lt"/>
              <a:buAutoNum type="arabicPeriod"/>
            </a:pPr>
            <a:r>
              <a:rPr lang="ru-RU" sz="1800" dirty="0"/>
              <a:t>Анализ состояния поверхности </a:t>
            </a:r>
            <a:r>
              <a:rPr lang="ru-RU" sz="1800" dirty="0" smtClean="0"/>
              <a:t>и структуры </a:t>
            </a:r>
            <a:r>
              <a:rPr lang="ru-RU" sz="1800" dirty="0"/>
              <a:t>образцов</a:t>
            </a:r>
            <a:r>
              <a:rPr lang="ru-RU" sz="1800" dirty="0" smtClean="0"/>
              <a:t> проводили с </a:t>
            </a:r>
            <a:r>
              <a:rPr lang="ru-RU" sz="1800" dirty="0"/>
              <a:t>помощью </a:t>
            </a:r>
            <a:r>
              <a:rPr lang="ru-RU" sz="1800" dirty="0" smtClean="0"/>
              <a:t>оптических и электронных микроскопов. </a:t>
            </a:r>
            <a:r>
              <a:rPr lang="ru-RU" sz="1800" dirty="0"/>
              <a:t>Измерение шероховатости покрытия образцов производили с помощью профилометра </a:t>
            </a:r>
            <a:r>
              <a:rPr lang="en-US" sz="1800" dirty="0" err="1"/>
              <a:t>MarSurf</a:t>
            </a:r>
            <a:r>
              <a:rPr lang="en-US" sz="1800" dirty="0"/>
              <a:t> M</a:t>
            </a:r>
            <a:r>
              <a:rPr lang="ru-RU" sz="1800" dirty="0" smtClean="0"/>
              <a:t>400.</a:t>
            </a:r>
            <a:r>
              <a:rPr lang="en-US" sz="1800" dirty="0" smtClean="0"/>
              <a:t> </a:t>
            </a:r>
            <a:r>
              <a:rPr lang="ru-RU" sz="1800" dirty="0" smtClean="0"/>
              <a:t>Остаточную </a:t>
            </a:r>
            <a:r>
              <a:rPr lang="ru-RU" sz="1800" dirty="0"/>
              <a:t>пластичность оболочек определяли методом диаметрального сжатия кольцевых образцов на </a:t>
            </a:r>
            <a:r>
              <a:rPr lang="ru-RU" sz="1800" dirty="0" smtClean="0"/>
              <a:t>испытательной </a:t>
            </a:r>
            <a:r>
              <a:rPr lang="ru-RU" sz="1800" dirty="0"/>
              <a:t>машине </a:t>
            </a:r>
            <a:r>
              <a:rPr lang="en-US" sz="1800" dirty="0"/>
              <a:t>Zwick Z</a:t>
            </a:r>
            <a:r>
              <a:rPr lang="ru-RU" sz="1800" dirty="0"/>
              <a:t>100 при </a:t>
            </a:r>
            <a:r>
              <a:rPr lang="ru-RU" sz="1800" dirty="0" smtClean="0"/>
              <a:t>температуре  </a:t>
            </a:r>
            <a:r>
              <a:rPr lang="ru-RU" sz="1800" dirty="0"/>
              <a:t>135 °</a:t>
            </a:r>
            <a:r>
              <a:rPr lang="en-US" sz="1800" dirty="0"/>
              <a:t>C</a:t>
            </a:r>
            <a:r>
              <a:rPr lang="ru-RU" sz="1800" dirty="0"/>
              <a:t>.</a:t>
            </a:r>
            <a:endParaRPr lang="ru-RU" sz="1800" dirty="0" smtClean="0"/>
          </a:p>
          <a:p>
            <a:pPr algn="just">
              <a:buFont typeface="+mj-lt"/>
              <a:buAutoNum type="arabicPeriod"/>
            </a:pPr>
            <a:endParaRPr lang="ru-RU" sz="1800" dirty="0"/>
          </a:p>
          <a:p>
            <a:pPr algn="just">
              <a:buFont typeface="+mj-lt"/>
              <a:buAutoNum type="arabicPeriod"/>
            </a:pPr>
            <a:endParaRPr lang="ru-RU" sz="1800" dirty="0"/>
          </a:p>
          <a:p>
            <a:pPr algn="just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и нанесение покрытия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0794"/>
            <a:ext cx="1933293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04" y="1847166"/>
            <a:ext cx="1933293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1" y="1847166"/>
            <a:ext cx="1933293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218818"/>
            <a:ext cx="193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Исходный образец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9646" y="1194463"/>
            <a:ext cx="192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Травление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2363" y="1194463"/>
            <a:ext cx="203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Газодинамическая обработка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1933294" cy="216000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267744" y="2169007"/>
            <a:ext cx="871344" cy="151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64088" y="2145357"/>
            <a:ext cx="871344" cy="151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02050"/>
              </p:ext>
            </p:extLst>
          </p:nvPr>
        </p:nvGraphicFramePr>
        <p:xfrm>
          <a:off x="2339752" y="4980976"/>
          <a:ext cx="3460008" cy="1376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Точка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O</a:t>
                      </a:r>
                      <a:r>
                        <a:rPr lang="en-US" sz="1200" dirty="0" smtClean="0">
                          <a:effectLst/>
                        </a:rPr>
                        <a:t>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Cr</a:t>
                      </a:r>
                      <a:r>
                        <a:rPr lang="en-US" sz="1200" dirty="0" smtClean="0">
                          <a:effectLst/>
                        </a:rPr>
                        <a:t>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Zr</a:t>
                      </a:r>
                      <a:r>
                        <a:rPr lang="en-US" sz="1200" dirty="0" smtClean="0">
                          <a:effectLst/>
                        </a:rPr>
                        <a:t>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Сумма</a:t>
                      </a:r>
                      <a:r>
                        <a:rPr lang="en-US" sz="1200" dirty="0" smtClean="0">
                          <a:effectLst/>
                        </a:rPr>
                        <a:t>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82.73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96.03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96.83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95.99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94.82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4435788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•1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661248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•4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4456524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•3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32172" y="5669062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•2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39115" y="4941168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•5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5432" y="5576729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&lt;</a:t>
            </a:r>
            <a:r>
              <a:rPr lang="en-US" b="1" dirty="0"/>
              <a:t>R</a:t>
            </a:r>
            <a:r>
              <a:rPr lang="en-US" b="1" baseline="-25000" dirty="0"/>
              <a:t>a</a:t>
            </a:r>
            <a:r>
              <a:rPr lang="ru-RU" b="1" dirty="0"/>
              <a:t>&gt; = 0,50 ± 0,06 мкм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6269" y="4221088"/>
            <a:ext cx="347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Микрорентгеноспектральный анализ состояния поверхности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75208" y="42210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Определение шероховатости обработанной поверхности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Коррозионные испытания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282" y="1124743"/>
            <a:ext cx="8496944" cy="3044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Электрохимическим </a:t>
            </a:r>
            <a:r>
              <a:rPr lang="ru-RU" sz="1800" dirty="0"/>
              <a:t>методом были получены образцы оболочек с покрытием толщиной от 2 до 20 мкм.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402" y="1678528"/>
            <a:ext cx="2400000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198202" y="1691288"/>
            <a:ext cx="2399765" cy="1800000"/>
            <a:chOff x="3707905" y="2032920"/>
            <a:chExt cx="2399765" cy="180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07905" y="2032920"/>
              <a:ext cx="2399765" cy="18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Стрелка вправо 6"/>
            <p:cNvSpPr/>
            <p:nvPr/>
          </p:nvSpPr>
          <p:spPr>
            <a:xfrm rot="13933454">
              <a:off x="5267853" y="3226951"/>
              <a:ext cx="445665" cy="874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8497" y="345082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3837" y="345082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Zr</a:t>
              </a:r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651" y="3478528"/>
            <a:ext cx="24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1. Внешний вид оболочки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8202" y="3478528"/>
            <a:ext cx="283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2. Поперечное сечение, шлиф</a:t>
            </a:r>
            <a:endParaRPr lang="ru-RU" sz="12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74569" y="3717033"/>
            <a:ext cx="849694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/>
              <a:t>Высокотемпературные коррозионные испытания (Т-1200°С)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2" y="4149181"/>
            <a:ext cx="239178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2" y="4149181"/>
            <a:ext cx="2399763" cy="18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6402" y="5965830"/>
            <a:ext cx="25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3. Внешний вид оболочки после окисления без покрытия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8202" y="5949181"/>
            <a:ext cx="25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5. Внешний вид оболочки после окисления с покрытием</a:t>
            </a:r>
            <a:endParaRPr lang="ru-RU" sz="1200" dirty="0"/>
          </a:p>
        </p:txBody>
      </p:sp>
      <p:graphicFrame>
        <p:nvGraphicFramePr>
          <p:cNvPr id="19" name="Диаграмма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60027"/>
              </p:ext>
            </p:extLst>
          </p:nvPr>
        </p:nvGraphicFramePr>
        <p:xfrm>
          <a:off x="2950476" y="4041641"/>
          <a:ext cx="3133692" cy="190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46402" y="5781163"/>
            <a:ext cx="33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4. </a:t>
            </a:r>
            <a:r>
              <a:rPr lang="ru-RU" sz="1200" dirty="0"/>
              <a:t>Зависимость удельного изменения массы образца оболочки от времени окисления в водяном паре при температуре 1200 °C</a:t>
            </a:r>
          </a:p>
        </p:txBody>
      </p:sp>
    </p:spTree>
    <p:extLst>
      <p:ext uri="{BB962C8B-B14F-4D97-AF65-F5344CB8AC3E}">
        <p14:creationId xmlns:p14="http://schemas.microsoft.com/office/powerpoint/2010/main" val="1914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Материаловедческие 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8</a:t>
            </a:fld>
            <a:endParaRPr lang="ru-RU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" y="1412935"/>
            <a:ext cx="3350519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5"/>
          <a:stretch/>
        </p:blipFill>
        <p:spPr>
          <a:xfrm>
            <a:off x="5292080" y="1412936"/>
            <a:ext cx="2646294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Овал 21"/>
          <p:cNvSpPr/>
          <p:nvPr/>
        </p:nvSpPr>
        <p:spPr>
          <a:xfrm>
            <a:off x="2423852" y="1916832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63688" y="2064193"/>
            <a:ext cx="0" cy="1384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91680" y="3321486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691680" y="3457988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691680" y="206475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691680" y="3068960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адпись 207"/>
          <p:cNvSpPr txBox="1">
            <a:spLocks noChangeArrowheads="1"/>
          </p:cNvSpPr>
          <p:nvPr/>
        </p:nvSpPr>
        <p:spPr bwMode="auto">
          <a:xfrm>
            <a:off x="1749235" y="2492896"/>
            <a:ext cx="1391362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«</a:t>
            </a: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ex-β</a:t>
            </a: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»-слой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8" name="Надпись 208"/>
          <p:cNvSpPr txBox="1">
            <a:spLocks noChangeArrowheads="1"/>
          </p:cNvSpPr>
          <p:nvPr/>
        </p:nvSpPr>
        <p:spPr bwMode="auto">
          <a:xfrm>
            <a:off x="1749235" y="2973011"/>
            <a:ext cx="1020204" cy="24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α</a:t>
            </a: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-</a:t>
            </a:r>
            <a:r>
              <a:rPr lang="en-US" sz="1600" b="1" dirty="0" err="1">
                <a:solidFill>
                  <a:srgbClr val="FFFFFF"/>
                </a:solidFill>
                <a:effectLst/>
                <a:ea typeface="Calibri"/>
                <a:cs typeface="Calibri"/>
              </a:rPr>
              <a:t>Zr</a:t>
            </a:r>
            <a:r>
              <a:rPr lang="ru-RU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(</a:t>
            </a: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O)</a:t>
            </a:r>
            <a:endParaRPr lang="ru-RU" sz="1600" dirty="0">
              <a:effectLst/>
              <a:ea typeface="Calibri"/>
              <a:cs typeface="Calibri"/>
            </a:endParaRPr>
          </a:p>
        </p:txBody>
      </p:sp>
      <p:sp>
        <p:nvSpPr>
          <p:cNvPr id="39" name="Надпись 208"/>
          <p:cNvSpPr txBox="1">
            <a:spLocks noChangeArrowheads="1"/>
          </p:cNvSpPr>
          <p:nvPr/>
        </p:nvSpPr>
        <p:spPr bwMode="auto">
          <a:xfrm>
            <a:off x="1776849" y="3205979"/>
            <a:ext cx="836548" cy="3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ea typeface="Calibri"/>
                <a:cs typeface="Calibri"/>
              </a:rPr>
              <a:t>ZrO</a:t>
            </a:r>
            <a:r>
              <a:rPr lang="en-US" sz="1600" b="1" baseline="-25000" dirty="0">
                <a:solidFill>
                  <a:srgbClr val="FFFFFF"/>
                </a:solidFill>
                <a:effectLst/>
                <a:ea typeface="Calibri"/>
                <a:cs typeface="Calibri"/>
              </a:rPr>
              <a:t>2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851920" y="2253750"/>
            <a:ext cx="1008112" cy="110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Диаграмма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43952"/>
              </p:ext>
            </p:extLst>
          </p:nvPr>
        </p:nvGraphicFramePr>
        <p:xfrm>
          <a:off x="4839043" y="3953983"/>
          <a:ext cx="3455670" cy="201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172400" y="4020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Zr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30236" y="3942707"/>
            <a:ext cx="343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6. Поперечное сечение образца с покрытием после коррозионных испытаний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416911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486916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898400" y="5781617"/>
            <a:ext cx="392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Рисунок 7. Результаты распределения элементов оболочки по внешней границе, полученные методом микрорентгеноспектрального анализа </a:t>
            </a:r>
            <a:endParaRPr lang="ru-RU" sz="12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433818" y="1484784"/>
            <a:ext cx="0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361810" y="1484337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61810" y="184482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62270" y="2492896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361810" y="256490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207"/>
          <p:cNvSpPr txBox="1">
            <a:spLocks noChangeArrowheads="1"/>
          </p:cNvSpPr>
          <p:nvPr/>
        </p:nvSpPr>
        <p:spPr bwMode="auto">
          <a:xfrm>
            <a:off x="5515433" y="1556792"/>
            <a:ext cx="91884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err="1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Cr₂O</a:t>
            </a:r>
            <a:r>
              <a:rPr lang="en-US" sz="14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₃</a:t>
            </a:r>
            <a:endParaRPr lang="ru-RU" sz="14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8" name="Надпись 207"/>
          <p:cNvSpPr txBox="1">
            <a:spLocks noChangeArrowheads="1"/>
          </p:cNvSpPr>
          <p:nvPr/>
        </p:nvSpPr>
        <p:spPr bwMode="auto">
          <a:xfrm>
            <a:off x="5974395" y="2629850"/>
            <a:ext cx="459423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Zr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9" name="Надпись 207"/>
          <p:cNvSpPr txBox="1">
            <a:spLocks noChangeArrowheads="1"/>
          </p:cNvSpPr>
          <p:nvPr/>
        </p:nvSpPr>
        <p:spPr bwMode="auto">
          <a:xfrm>
            <a:off x="5515433" y="2059814"/>
            <a:ext cx="91884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Cr</a:t>
            </a:r>
            <a:endParaRPr lang="ru-RU" sz="1600" dirty="0">
              <a:effectLst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60" name="Надпись 207"/>
          <p:cNvSpPr txBox="1">
            <a:spLocks noChangeArrowheads="1"/>
          </p:cNvSpPr>
          <p:nvPr/>
        </p:nvSpPr>
        <p:spPr bwMode="auto">
          <a:xfrm>
            <a:off x="5510972" y="2319477"/>
            <a:ext cx="91884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l-GR" sz="1600" b="1" dirty="0">
                <a:solidFill>
                  <a:srgbClr val="FFFFFF"/>
                </a:solidFill>
                <a:ea typeface="Calibri"/>
                <a:cs typeface="Calibri"/>
              </a:rPr>
              <a:t>α-</a:t>
            </a:r>
            <a:r>
              <a:rPr lang="en-US" sz="1600" b="1" dirty="0">
                <a:solidFill>
                  <a:srgbClr val="FFFFFF"/>
                </a:solidFill>
                <a:ea typeface="Calibri"/>
                <a:cs typeface="Calibri"/>
              </a:rPr>
              <a:t>ZrCr2</a:t>
            </a:r>
            <a:r>
              <a:rPr lang="ru-RU" sz="1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0236" y="4541390"/>
            <a:ext cx="4768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Образование на внешней поверхности слоя оксида хрома (</a:t>
            </a:r>
            <a:r>
              <a:rPr lang="en-US" dirty="0" err="1">
                <a:ea typeface="Calibri"/>
                <a:cs typeface="Calibri"/>
              </a:rPr>
              <a:t>Cr₂O</a:t>
            </a:r>
            <a:r>
              <a:rPr lang="en-US" dirty="0" smtClean="0">
                <a:ea typeface="Calibri"/>
                <a:cs typeface="Calibri"/>
              </a:rPr>
              <a:t>₃</a:t>
            </a:r>
            <a:r>
              <a:rPr lang="ru-RU" dirty="0" smtClean="0">
                <a:ea typeface="Calibri"/>
                <a:cs typeface="Calibri"/>
              </a:rPr>
              <a:t>), </a:t>
            </a:r>
            <a:r>
              <a:rPr lang="en-US" dirty="0" smtClean="0">
                <a:ea typeface="Calibri"/>
                <a:cs typeface="Calibri"/>
              </a:rPr>
              <a:t>~</a:t>
            </a:r>
            <a:r>
              <a:rPr lang="ru-RU" dirty="0" smtClean="0">
                <a:ea typeface="Calibri"/>
                <a:cs typeface="Calibri"/>
              </a:rPr>
              <a:t> 30% от толщины покрытия.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Отмечена </a:t>
            </a:r>
            <a:r>
              <a:rPr lang="ru-RU" dirty="0" err="1" smtClean="0"/>
              <a:t>взаимодиффузия</a:t>
            </a:r>
            <a:r>
              <a:rPr lang="ru-RU" dirty="0" smtClean="0"/>
              <a:t> </a:t>
            </a:r>
            <a:r>
              <a:rPr lang="ru-RU" dirty="0"/>
              <a:t>элементов циркониевой оболочки и хромового покрытия с образованием фазы </a:t>
            </a:r>
            <a:r>
              <a:rPr lang="ru-RU" dirty="0" smtClean="0"/>
              <a:t>α-ZrCr</a:t>
            </a:r>
            <a:r>
              <a:rPr lang="ru-RU" baseline="-25000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B32-1D99-44E6-B5E3-E41F482A2599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Сравнение толщин внутренних слоев оболочек с покрытием и без после высокотемпературного окисления</a:t>
            </a:r>
            <a:endParaRPr lang="ru-RU" sz="1800" dirty="0"/>
          </a:p>
          <a:p>
            <a:pPr algn="just">
              <a:buFont typeface="+mj-lt"/>
              <a:buAutoNum type="arabicPeriod"/>
            </a:pP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36460"/>
              </p:ext>
            </p:extLst>
          </p:nvPr>
        </p:nvGraphicFramePr>
        <p:xfrm>
          <a:off x="179512" y="1772816"/>
          <a:ext cx="8766389" cy="220827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0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15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1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Образец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Толщина, </a:t>
                      </a:r>
                      <a:r>
                        <a:rPr lang="el-GR" sz="1400" dirty="0">
                          <a:effectLst/>
                        </a:rPr>
                        <a:t>мкм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Удельное изменение массы, мг/см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Остаточная пластичность </a:t>
                      </a:r>
                      <a:r>
                        <a:rPr lang="el-GR" sz="1400" dirty="0" smtClean="0"/>
                        <a:t>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ZrO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внешн</a:t>
                      </a:r>
                      <a:r>
                        <a:rPr lang="ru-RU" sz="1400" dirty="0">
                          <a:effectLst/>
                        </a:rPr>
                        <a:t>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Покрытие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α-</a:t>
                      </a:r>
                      <a:r>
                        <a:rPr lang="en-US" sz="1400">
                          <a:effectLst/>
                        </a:rPr>
                        <a:t>Zr</a:t>
                      </a:r>
                      <a:r>
                        <a:rPr lang="ru-RU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(внешн.)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“ex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l-GR" sz="1400" dirty="0">
                          <a:effectLst/>
                        </a:rPr>
                        <a:t>β</a:t>
                      </a:r>
                      <a:r>
                        <a:rPr lang="en-US" sz="1400" dirty="0">
                          <a:effectLst/>
                        </a:rPr>
                        <a:t>”</a:t>
                      </a:r>
                      <a:r>
                        <a:rPr lang="ru-RU" sz="1400" dirty="0">
                          <a:effectLst/>
                        </a:rPr>
                        <a:t>-слой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α-</a:t>
                      </a:r>
                      <a:r>
                        <a:rPr lang="en-US" sz="1400" dirty="0" err="1">
                          <a:effectLst/>
                        </a:rPr>
                        <a:t>Zr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ru-RU" sz="1400" dirty="0">
                          <a:effectLst/>
                        </a:rPr>
                        <a:t>) (</a:t>
                      </a:r>
                      <a:r>
                        <a:rPr lang="ru-RU" sz="1400" dirty="0" err="1">
                          <a:effectLst/>
                        </a:rPr>
                        <a:t>внутр</a:t>
                      </a:r>
                      <a:r>
                        <a:rPr lang="ru-RU" sz="1400" dirty="0">
                          <a:effectLst/>
                        </a:rPr>
                        <a:t>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ZrO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внутр</a:t>
                      </a:r>
                      <a:r>
                        <a:rPr lang="ru-RU" sz="1400" dirty="0">
                          <a:effectLst/>
                        </a:rPr>
                        <a:t>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Продолжительность 1000 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покрытия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effectLst/>
                        </a:rPr>
                        <a:t>256</a:t>
                      </a:r>
                      <a:endParaRPr lang="ru-RU" sz="14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/>
                        <a:t>δ˂</a:t>
                      </a:r>
                      <a:r>
                        <a:rPr lang="ru-RU" sz="1400" dirty="0" smtClean="0"/>
                        <a:t>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покрытием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effectLst/>
                        </a:rPr>
                        <a:t>395</a:t>
                      </a:r>
                      <a:endParaRPr lang="ru-RU" sz="14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δ˃</a:t>
                      </a:r>
                      <a:r>
                        <a:rPr lang="ru-RU" sz="1400" dirty="0" smtClean="0"/>
                        <a:t>2%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Продолжительность 1500 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покрытия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effectLst/>
                        </a:rPr>
                        <a:t>122</a:t>
                      </a:r>
                      <a:endParaRPr lang="ru-RU" sz="14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/>
                        <a:t>δ˂</a:t>
                      </a:r>
                      <a:r>
                        <a:rPr lang="ru-RU" sz="1400" dirty="0" smtClean="0"/>
                        <a:t>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покрытием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effectLst/>
                        </a:rPr>
                        <a:t>377</a:t>
                      </a:r>
                      <a:endParaRPr lang="ru-RU" sz="14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/>
                        <a:t>δ˃</a:t>
                      </a:r>
                      <a:r>
                        <a:rPr lang="ru-RU" sz="1400" dirty="0" smtClean="0"/>
                        <a:t>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1424"/>
            <a:ext cx="6916286" cy="22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2650</TotalTime>
  <Words>1068</Words>
  <Application>Microsoft Office PowerPoint</Application>
  <PresentationFormat>Экран (4:3)</PresentationFormat>
  <Paragraphs>254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Тема1</vt:lpstr>
      <vt:lpstr>ИССЛЕДОВАНИЕ ШТАТНЫХ ОБОЛОЧЕК ТВЭЛОВ РЕАКТОРА ТИПА ВВЭР С ЗАЩИТНЫМ ПОКРЫТИЕМ В УСЛОВИЯХ, ХАРАКТЕРНЫХ ДЛЯ АВАРИИ С ПОТЕРЕЙ ТЕПЛОНОСИТЕЛЯ</vt:lpstr>
      <vt:lpstr>ВВЕДЕНИЕ</vt:lpstr>
      <vt:lpstr>Толерантное топливо</vt:lpstr>
      <vt:lpstr>Высокотемпературное  защитное покрытие</vt:lpstr>
      <vt:lpstr>Материалы и методы</vt:lpstr>
      <vt:lpstr>Подготовка и нанесение покрытия</vt:lpstr>
      <vt:lpstr>Коррозионные испытания</vt:lpstr>
      <vt:lpstr>Материаловедческие исследования</vt:lpstr>
      <vt:lpstr>Результаты</vt:lpstr>
      <vt:lpstr>Коррозионные испытания в паро-воздушной смеси 1350°C</vt:lpstr>
      <vt:lpstr>Выводы</vt:lpstr>
      <vt:lpstr>Презентация PowerPoint</vt:lpstr>
    </vt:vector>
  </TitlesOfParts>
  <Company>/---/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/---/</dc:creator>
  <cp:lastModifiedBy>Alexander</cp:lastModifiedBy>
  <cp:revision>71</cp:revision>
  <dcterms:created xsi:type="dcterms:W3CDTF">2017-10-26T05:26:31Z</dcterms:created>
  <dcterms:modified xsi:type="dcterms:W3CDTF">2019-05-13T22:36:22Z</dcterms:modified>
</cp:coreProperties>
</file>