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92" r:id="rId3"/>
    <p:sldId id="305" r:id="rId4"/>
    <p:sldId id="264" r:id="rId5"/>
    <p:sldId id="296" r:id="rId6"/>
    <p:sldId id="307" r:id="rId7"/>
    <p:sldId id="294" r:id="rId8"/>
    <p:sldId id="298" r:id="rId9"/>
    <p:sldId id="295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261" r:id="rId1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 А." initials="АВО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D3890"/>
    <a:srgbClr val="973DA1"/>
    <a:srgbClr val="B337A1"/>
    <a:srgbClr val="B42EB7"/>
    <a:srgbClr val="A02FB3"/>
    <a:srgbClr val="D553AA"/>
    <a:srgbClr val="EA9EC6"/>
    <a:srgbClr val="9D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3224"/>
        <p:guide pos="2237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44;&#1048;&#1057;&#1057;&#1045;&#1056;&#1058;&#1040;&#1062;&#1048;&#1071;\&#1052;&#1086;&#1103;%20&#1076;&#1080;&#1089;&#1089;&#1077;&#1088;&#1090;&#1072;&#1094;&#1080;&#1103;\&#1040;&#1082;&#1090;&#1080;&#1074;&#1085;&#1086;&#1089;&#1090;&#1100;%20&#1086;&#1073;&#1088;&#1072;&#1079;&#1094;&#1086;&#1074;_&#1075;&#1072;&#1084;&#1084;&#1072;\&#1043;&#1072;&#1084;&#1084;&#1072;-&#1089;&#1082;&#1072;&#1085;&#1080;&#1088;&#1086;&#1074;&#1072;&#1085;&#1080;&#1077;%2094Nb%20&#1048;&#1058;&#1054;&#104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&#1042;&#1053;&#1048;&#1048;&#1053;&#1052;%20&#1076;&#1086;&#1075;%20632\&#1057;&#1086;&#1089;&#1090;&#1072;&#1074;%20&#1042;&#1053;&#1048;&#1048;&#1053;&#1052;%20632%205&#1052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&#1042;&#1053;&#1048;&#1048;&#1053;&#1052;%20&#1076;&#1086;&#1075;%20632\&#1057;&#1086;&#1089;&#1090;&#1072;&#1074;%20&#1042;&#1053;&#1048;&#1048;&#1053;&#1052;%20632%205&#1052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10\&#1069;635%206%20&#1083;&#1077;&#1090;\&#1058;&#1040;&#1041;&#1051;&#1048;&#1062;&#1067;\&#1057;&#1086;&#1089;&#1090;&#1072;&#1074;%20&#1069;635%206%20&#1083;&#1077;&#1090;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SK%202\&#1044;&#1048;&#1057;&#1057;&#1045;&#1056;&#1058;&#1040;&#1062;&#1048;&#1071;\&#1052;&#1086;&#1103;%20&#1076;&#1080;&#1089;&#1089;&#1077;&#1088;&#1090;&#1072;&#1094;&#1080;&#1103;\&#1040;&#1082;&#1090;&#1080;&#1074;&#1085;&#1086;&#1089;&#1090;&#1100;%20&#1086;&#1073;&#1088;&#1072;&#1079;&#1094;&#1086;&#1074;_&#1075;&#1072;&#1084;&#1084;&#1072;\&#1043;&#1072;&#1084;&#1084;&#1072;-&#1089;&#1082;&#1072;&#1085;&#1080;&#1088;&#1086;&#1074;&#1072;&#1085;&#1080;&#1077;%2094Nb%20&#1048;&#1058;&#1054;&#1043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&#1056;&#1048;&#1042;\&#1056;&#1048;&#104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14\&#1050;&#1086;&#1073;&#1099;&#1083;&#1103;&#1085;&#1089;&#1082;&#1080;&#1081;%20382%20II\&#1057;&#1086;&#1089;&#1090;&#1072;&#1074;%20&#1050;&#1086;&#1073;%20382%20II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\&#1058;&#1042;&#1069;&#1051;%20&#1069;110%20&#1076;&#1086;&#1075;569%20&#1076;&#1086;&#1087;&#1086;&#1083;&#1085;&#1077;&#1085;&#1080;&#1077;\&#1057;&#1086;&#1089;&#1090;&#1072;&#1074;%20&#1058;&#1042;&#1057;&#1040;%20&#1069;110%20&#1076;&#1086;&#1087;&#1086;&#1083;&#1085;&#1077;&#1085;&#1080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&#1069;110%205%20&#1083;&#1077;&#1090;\&#1057;&#1086;&#1089;&#1090;&#1072;&#1074;%20&#1069;110%205%20&#1083;&#1077;&#109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b-Nb\&#1056;&#1072;&#1079;&#1084;&#1077;&#1088;%20&#1089;&#1086;&#1089;&#1090;&#1072;&#1074;%20&#1086;&#1090;%20&#1090;&#1077;&#1084;&#1087;&#1077;&#1088;&#1072;&#1090;&#1091;&#1088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SK%202\&#1050;&#1054;&#1053;&#1057;&#1058;&#1056;&#1059;&#1050;&#1062;&#1048;&#1054;&#1053;&#1053;&#1067;&#1045;%20&#1052;&#1040;&#1058;&#1045;&#1056;&#1048;&#1040;&#1051;&#1067;\&#1062;&#1048;&#1056;&#1050;&#1054;&#1053;&#1048;&#1049;\&#1054;&#1041;&#1054;&#1041;&#1065;&#1045;&#1053;&#1048;&#1045;%20&#1053;&#1040;&#1064;&#1048;&#1061;%20&#1056;&#1045;&#1047;&#1059;&#1051;&#1068;&#1058;&#1040;&#1058;&#1054;&#1042;\b-Nb\&#1056;&#1072;&#1079;&#1084;&#1077;&#1088;%20&#1089;&#1086;&#1089;&#1090;&#1072;&#1074;%20&#1086;&#1090;%20&#1090;&#1077;&#1084;&#1087;&#1077;&#1088;&#1072;&#1090;&#1091;&#1088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3.3606769303090846E-2"/>
                  <c:y val="0.2129629629629629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86.485x</a:t>
                    </a:r>
                    <a:r>
                      <a:rPr lang="en-US" baseline="0" dirty="0"/>
                      <a:t>
R² = </a:t>
                    </a:r>
                    <a:r>
                      <a:rPr lang="en-US" baseline="0" dirty="0" smtClean="0"/>
                      <a:t>0.9919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errBars>
            <c:errDir val="x"/>
            <c:errBarType val="both"/>
            <c:errValType val="cust"/>
            <c:noEndCap val="0"/>
            <c:plus>
              <c:numRef>
                <c:f>'Данные РИК'!$O$4:$O$15</c:f>
                <c:numCache>
                  <c:formatCode>General</c:formatCode>
                  <c:ptCount val="12"/>
                  <c:pt idx="0">
                    <c:v>2.0020000000000002</c:v>
                  </c:pt>
                  <c:pt idx="1">
                    <c:v>2.2230000000000003</c:v>
                  </c:pt>
                  <c:pt idx="2">
                    <c:v>2.1059999999999999</c:v>
                  </c:pt>
                  <c:pt idx="3">
                    <c:v>0.88400000000000001</c:v>
                  </c:pt>
                  <c:pt idx="4">
                    <c:v>1.417</c:v>
                  </c:pt>
                  <c:pt idx="5">
                    <c:v>1.3779999999999999</c:v>
                  </c:pt>
                  <c:pt idx="6">
                    <c:v>1.3779999999999999</c:v>
                  </c:pt>
                  <c:pt idx="7">
                    <c:v>1.8979999999999999</c:v>
                  </c:pt>
                  <c:pt idx="8">
                    <c:v>1.8720000000000001</c:v>
                  </c:pt>
                  <c:pt idx="9">
                    <c:v>1.8590000000000002</c:v>
                  </c:pt>
                  <c:pt idx="10">
                    <c:v>2.2880000000000003</c:v>
                  </c:pt>
                  <c:pt idx="11">
                    <c:v>0.53299999999999992</c:v>
                  </c:pt>
                </c:numCache>
              </c:numRef>
            </c:plus>
            <c:minus>
              <c:numRef>
                <c:f>'Данные РИК'!$O$4:$O$15</c:f>
                <c:numCache>
                  <c:formatCode>General</c:formatCode>
                  <c:ptCount val="12"/>
                  <c:pt idx="0">
                    <c:v>2.0020000000000002</c:v>
                  </c:pt>
                  <c:pt idx="1">
                    <c:v>2.2230000000000003</c:v>
                  </c:pt>
                  <c:pt idx="2">
                    <c:v>2.1059999999999999</c:v>
                  </c:pt>
                  <c:pt idx="3">
                    <c:v>0.88400000000000001</c:v>
                  </c:pt>
                  <c:pt idx="4">
                    <c:v>1.417</c:v>
                  </c:pt>
                  <c:pt idx="5">
                    <c:v>1.3779999999999999</c:v>
                  </c:pt>
                  <c:pt idx="6">
                    <c:v>1.3779999999999999</c:v>
                  </c:pt>
                  <c:pt idx="7">
                    <c:v>1.8979999999999999</c:v>
                  </c:pt>
                  <c:pt idx="8">
                    <c:v>1.8720000000000001</c:v>
                  </c:pt>
                  <c:pt idx="9">
                    <c:v>1.8590000000000002</c:v>
                  </c:pt>
                  <c:pt idx="10">
                    <c:v>2.2880000000000003</c:v>
                  </c:pt>
                  <c:pt idx="11">
                    <c:v>0.53299999999999992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'Данные РИК'!$M$4:$M$15</c:f>
              <c:numCache>
                <c:formatCode>General</c:formatCode>
                <c:ptCount val="12"/>
                <c:pt idx="0">
                  <c:v>15.4</c:v>
                </c:pt>
                <c:pt idx="1">
                  <c:v>17.100000000000001</c:v>
                </c:pt>
                <c:pt idx="2">
                  <c:v>16.2</c:v>
                </c:pt>
                <c:pt idx="3">
                  <c:v>6.8</c:v>
                </c:pt>
                <c:pt idx="4">
                  <c:v>10.9</c:v>
                </c:pt>
                <c:pt idx="5">
                  <c:v>10.6</c:v>
                </c:pt>
                <c:pt idx="6">
                  <c:v>10.6</c:v>
                </c:pt>
                <c:pt idx="7">
                  <c:v>14.6</c:v>
                </c:pt>
                <c:pt idx="8">
                  <c:v>14.4</c:v>
                </c:pt>
                <c:pt idx="9">
                  <c:v>14.3</c:v>
                </c:pt>
                <c:pt idx="10">
                  <c:v>17.600000000000001</c:v>
                </c:pt>
                <c:pt idx="11">
                  <c:v>4.0999999999999996</c:v>
                </c:pt>
              </c:numCache>
            </c:numRef>
          </c:xVal>
          <c:yVal>
            <c:numRef>
              <c:f>'Данные РИК'!$K$4:$K$15</c:f>
              <c:numCache>
                <c:formatCode>0.000</c:formatCode>
                <c:ptCount val="12"/>
                <c:pt idx="0">
                  <c:v>1307.4572398660248</c:v>
                </c:pt>
                <c:pt idx="1">
                  <c:v>1450.2583213544949</c:v>
                </c:pt>
                <c:pt idx="2">
                  <c:v>1376.0944214403862</c:v>
                </c:pt>
                <c:pt idx="3">
                  <c:v>615.36152326980641</c:v>
                </c:pt>
                <c:pt idx="4">
                  <c:v>983.50471504022289</c:v>
                </c:pt>
                <c:pt idx="5">
                  <c:v>956.65535364036566</c:v>
                </c:pt>
                <c:pt idx="6">
                  <c:v>958.37102518371944</c:v>
                </c:pt>
                <c:pt idx="7">
                  <c:v>1239.5454815829769</c:v>
                </c:pt>
                <c:pt idx="8">
                  <c:v>1261.0132901929194</c:v>
                </c:pt>
                <c:pt idx="9">
                  <c:v>1251.6517871758024</c:v>
                </c:pt>
                <c:pt idx="10">
                  <c:v>1496.6519435381961</c:v>
                </c:pt>
                <c:pt idx="11">
                  <c:v>384.38934340027714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51-41C6-8591-59753434F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62208"/>
        <c:axId val="111997312"/>
      </c:scatterChart>
      <c:valAx>
        <c:axId val="75262208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Damage dose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dpa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97312"/>
        <c:crosses val="autoZero"/>
        <c:crossBetween val="midCat"/>
      </c:valAx>
      <c:valAx>
        <c:axId val="1119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Specific activity</a:t>
                </a:r>
                <a:r>
                  <a:rPr lang="ru-RU" sz="14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baseline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Bq</a:t>
                </a:r>
                <a:r>
                  <a:rPr lang="en-US" sz="14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/mg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62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r>
              <a:rPr lang="ru-RU" sz="1400" dirty="0" smtClean="0">
                <a:solidFill>
                  <a:srgbClr val="FF0000"/>
                </a:solidFill>
              </a:rPr>
              <a:t>5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722906999494269"/>
          <c:y val="2.2883295194508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90165417086576"/>
          <c:y val="0.14222283950885203"/>
          <c:w val="0.75690185351303663"/>
          <c:h val="0.64000277778983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'5M НК16 4-16'!$C$3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4-16'!$C$4:$C$37</c:f>
              <c:numCache>
                <c:formatCode>General</c:formatCode>
                <c:ptCount val="34"/>
                <c:pt idx="0">
                  <c:v>39.28</c:v>
                </c:pt>
                <c:pt idx="1">
                  <c:v>38.24</c:v>
                </c:pt>
                <c:pt idx="2">
                  <c:v>34.909999999999997</c:v>
                </c:pt>
                <c:pt idx="3">
                  <c:v>37.75</c:v>
                </c:pt>
                <c:pt idx="4">
                  <c:v>38.64</c:v>
                </c:pt>
                <c:pt idx="5">
                  <c:v>38.799999999999997</c:v>
                </c:pt>
                <c:pt idx="6">
                  <c:v>40.25</c:v>
                </c:pt>
                <c:pt idx="7">
                  <c:v>39.07</c:v>
                </c:pt>
                <c:pt idx="8">
                  <c:v>34.92</c:v>
                </c:pt>
                <c:pt idx="9">
                  <c:v>38.14</c:v>
                </c:pt>
                <c:pt idx="10">
                  <c:v>38.26</c:v>
                </c:pt>
                <c:pt idx="11">
                  <c:v>39.409999999999997</c:v>
                </c:pt>
                <c:pt idx="12">
                  <c:v>40.58</c:v>
                </c:pt>
                <c:pt idx="13">
                  <c:v>41.05</c:v>
                </c:pt>
                <c:pt idx="14">
                  <c:v>39.58</c:v>
                </c:pt>
                <c:pt idx="15">
                  <c:v>39.1</c:v>
                </c:pt>
                <c:pt idx="16">
                  <c:v>38.51</c:v>
                </c:pt>
                <c:pt idx="17">
                  <c:v>39.200000000000003</c:v>
                </c:pt>
                <c:pt idx="18">
                  <c:v>42.19</c:v>
                </c:pt>
                <c:pt idx="19">
                  <c:v>38.75</c:v>
                </c:pt>
                <c:pt idx="20">
                  <c:v>40.79</c:v>
                </c:pt>
                <c:pt idx="21">
                  <c:v>40.35</c:v>
                </c:pt>
                <c:pt idx="22">
                  <c:v>40.340000000000003</c:v>
                </c:pt>
                <c:pt idx="23">
                  <c:v>41.17</c:v>
                </c:pt>
                <c:pt idx="24">
                  <c:v>36.83</c:v>
                </c:pt>
                <c:pt idx="25">
                  <c:v>38.5</c:v>
                </c:pt>
                <c:pt idx="26">
                  <c:v>38.49</c:v>
                </c:pt>
                <c:pt idx="27">
                  <c:v>40.01</c:v>
                </c:pt>
                <c:pt idx="28">
                  <c:v>38.49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43-4145-9956-B3A97F50D3E8}"/>
            </c:ext>
          </c:extLst>
        </c:ser>
        <c:ser>
          <c:idx val="1"/>
          <c:order val="1"/>
          <c:tx>
            <c:strRef>
              <c:f>'5M НК16 4-16'!$D$3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4-16'!$D$4:$D$37</c:f>
              <c:numCache>
                <c:formatCode>General</c:formatCode>
                <c:ptCount val="34"/>
                <c:pt idx="0">
                  <c:v>37.82</c:v>
                </c:pt>
                <c:pt idx="1">
                  <c:v>43.77</c:v>
                </c:pt>
                <c:pt idx="2">
                  <c:v>49.59</c:v>
                </c:pt>
                <c:pt idx="3">
                  <c:v>38.909999999999997</c:v>
                </c:pt>
                <c:pt idx="4">
                  <c:v>35.29</c:v>
                </c:pt>
                <c:pt idx="5">
                  <c:v>40.58</c:v>
                </c:pt>
                <c:pt idx="6">
                  <c:v>43.15</c:v>
                </c:pt>
                <c:pt idx="7">
                  <c:v>35.06</c:v>
                </c:pt>
                <c:pt idx="8">
                  <c:v>50.61</c:v>
                </c:pt>
                <c:pt idx="9">
                  <c:v>39.200000000000003</c:v>
                </c:pt>
                <c:pt idx="10">
                  <c:v>40.51</c:v>
                </c:pt>
                <c:pt idx="11">
                  <c:v>42.33</c:v>
                </c:pt>
                <c:pt idx="12">
                  <c:v>42.39</c:v>
                </c:pt>
                <c:pt idx="13">
                  <c:v>43.57</c:v>
                </c:pt>
                <c:pt idx="14">
                  <c:v>43.72</c:v>
                </c:pt>
                <c:pt idx="15">
                  <c:v>37.28</c:v>
                </c:pt>
                <c:pt idx="16">
                  <c:v>39.299999999999997</c:v>
                </c:pt>
                <c:pt idx="17">
                  <c:v>41.56</c:v>
                </c:pt>
                <c:pt idx="18">
                  <c:v>45.96</c:v>
                </c:pt>
                <c:pt idx="19">
                  <c:v>40.21</c:v>
                </c:pt>
                <c:pt idx="20">
                  <c:v>42.59</c:v>
                </c:pt>
                <c:pt idx="21">
                  <c:v>44.11</c:v>
                </c:pt>
                <c:pt idx="22">
                  <c:v>47.03</c:v>
                </c:pt>
                <c:pt idx="23">
                  <c:v>47.01</c:v>
                </c:pt>
                <c:pt idx="24">
                  <c:v>50.96</c:v>
                </c:pt>
                <c:pt idx="25">
                  <c:v>40.79</c:v>
                </c:pt>
                <c:pt idx="26">
                  <c:v>39.53</c:v>
                </c:pt>
                <c:pt idx="27">
                  <c:v>51.22</c:v>
                </c:pt>
                <c:pt idx="28">
                  <c:v>37.04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43-4145-9956-B3A97F50D3E8}"/>
            </c:ext>
          </c:extLst>
        </c:ser>
        <c:ser>
          <c:idx val="2"/>
          <c:order val="2"/>
          <c:tx>
            <c:strRef>
              <c:f>'5M НК16 4-16'!$E$3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'5M НК16 4-16'!$B$4:$B$37</c:f>
              <c:numCache>
                <c:formatCode>General</c:formatCode>
                <c:ptCount val="34"/>
                <c:pt idx="0">
                  <c:v>257</c:v>
                </c:pt>
                <c:pt idx="1">
                  <c:v>64</c:v>
                </c:pt>
                <c:pt idx="2">
                  <c:v>38</c:v>
                </c:pt>
                <c:pt idx="3">
                  <c:v>169</c:v>
                </c:pt>
                <c:pt idx="4">
                  <c:v>308</c:v>
                </c:pt>
                <c:pt idx="5">
                  <c:v>202</c:v>
                </c:pt>
                <c:pt idx="6">
                  <c:v>169</c:v>
                </c:pt>
                <c:pt idx="7">
                  <c:v>224</c:v>
                </c:pt>
                <c:pt idx="8">
                  <c:v>38</c:v>
                </c:pt>
                <c:pt idx="9">
                  <c:v>174</c:v>
                </c:pt>
                <c:pt idx="10">
                  <c:v>186</c:v>
                </c:pt>
                <c:pt idx="11">
                  <c:v>131</c:v>
                </c:pt>
                <c:pt idx="12">
                  <c:v>184</c:v>
                </c:pt>
                <c:pt idx="13">
                  <c:v>56</c:v>
                </c:pt>
                <c:pt idx="14">
                  <c:v>115</c:v>
                </c:pt>
                <c:pt idx="15">
                  <c:v>243</c:v>
                </c:pt>
                <c:pt idx="16">
                  <c:v>297</c:v>
                </c:pt>
                <c:pt idx="17">
                  <c:v>175</c:v>
                </c:pt>
                <c:pt idx="18">
                  <c:v>151</c:v>
                </c:pt>
                <c:pt idx="19">
                  <c:v>158</c:v>
                </c:pt>
                <c:pt idx="20">
                  <c:v>141</c:v>
                </c:pt>
                <c:pt idx="21">
                  <c:v>168</c:v>
                </c:pt>
                <c:pt idx="22">
                  <c:v>85</c:v>
                </c:pt>
                <c:pt idx="23">
                  <c:v>103</c:v>
                </c:pt>
                <c:pt idx="24">
                  <c:v>50</c:v>
                </c:pt>
                <c:pt idx="25">
                  <c:v>65</c:v>
                </c:pt>
                <c:pt idx="26">
                  <c:v>272</c:v>
                </c:pt>
                <c:pt idx="27">
                  <c:v>36</c:v>
                </c:pt>
                <c:pt idx="28">
                  <c:v>309</c:v>
                </c:pt>
              </c:numCache>
            </c:numRef>
          </c:xVal>
          <c:yVal>
            <c:numRef>
              <c:f>'5M НК16 4-16'!$E$4:$E$37</c:f>
              <c:numCache>
                <c:formatCode>General</c:formatCode>
                <c:ptCount val="34"/>
                <c:pt idx="0">
                  <c:v>22.9</c:v>
                </c:pt>
                <c:pt idx="1">
                  <c:v>17.989999999999998</c:v>
                </c:pt>
                <c:pt idx="2">
                  <c:v>15.5</c:v>
                </c:pt>
                <c:pt idx="3">
                  <c:v>23.34</c:v>
                </c:pt>
                <c:pt idx="4">
                  <c:v>26.07</c:v>
                </c:pt>
                <c:pt idx="5">
                  <c:v>20.350000000000001</c:v>
                </c:pt>
                <c:pt idx="6">
                  <c:v>16.600000000000001</c:v>
                </c:pt>
                <c:pt idx="7">
                  <c:v>25.87</c:v>
                </c:pt>
                <c:pt idx="8">
                  <c:v>14.47</c:v>
                </c:pt>
                <c:pt idx="9">
                  <c:v>22.66</c:v>
                </c:pt>
                <c:pt idx="10">
                  <c:v>21.22</c:v>
                </c:pt>
                <c:pt idx="11">
                  <c:v>18.27</c:v>
                </c:pt>
                <c:pt idx="12">
                  <c:v>17.02</c:v>
                </c:pt>
                <c:pt idx="13">
                  <c:v>15.38</c:v>
                </c:pt>
                <c:pt idx="14">
                  <c:v>16.71</c:v>
                </c:pt>
                <c:pt idx="15">
                  <c:v>23.62</c:v>
                </c:pt>
                <c:pt idx="16">
                  <c:v>22.19</c:v>
                </c:pt>
                <c:pt idx="17">
                  <c:v>19.239999999999998</c:v>
                </c:pt>
                <c:pt idx="18">
                  <c:v>11.84</c:v>
                </c:pt>
                <c:pt idx="19">
                  <c:v>21.03</c:v>
                </c:pt>
                <c:pt idx="20">
                  <c:v>16.62</c:v>
                </c:pt>
                <c:pt idx="21">
                  <c:v>15.53</c:v>
                </c:pt>
                <c:pt idx="22">
                  <c:v>12.63</c:v>
                </c:pt>
                <c:pt idx="23">
                  <c:v>11.82</c:v>
                </c:pt>
                <c:pt idx="24">
                  <c:v>12.21</c:v>
                </c:pt>
                <c:pt idx="25">
                  <c:v>20.7</c:v>
                </c:pt>
                <c:pt idx="26">
                  <c:v>21.98</c:v>
                </c:pt>
                <c:pt idx="27">
                  <c:v>8.77</c:v>
                </c:pt>
                <c:pt idx="28">
                  <c:v>24.48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843-4145-9956-B3A97F50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00448"/>
        <c:axId val="113415296"/>
      </c:scatterChart>
      <c:valAx>
        <c:axId val="113400448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Equivalent diameter</a:t>
                </a:r>
                <a:r>
                  <a:rPr lang="ru-RU" sz="1200" dirty="0" smtClean="0"/>
                  <a:t>, </a:t>
                </a:r>
                <a:r>
                  <a:rPr lang="en-US" sz="1200" dirty="0" smtClean="0"/>
                  <a:t>nm</a:t>
                </a:r>
                <a:endParaRPr lang="ru-RU" sz="12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15296"/>
        <c:crosses val="autoZero"/>
        <c:crossBetween val="midCat"/>
      </c:valAx>
      <c:valAx>
        <c:axId val="113415296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Composition</a:t>
                </a:r>
                <a:r>
                  <a:rPr lang="ru-RU" sz="1100" dirty="0" smtClean="0"/>
                  <a:t>, </a:t>
                </a:r>
                <a:r>
                  <a:rPr lang="en-US" sz="1100" dirty="0" smtClean="0"/>
                  <a:t>at</a:t>
                </a:r>
                <a:r>
                  <a:rPr lang="ru-RU" sz="1100" dirty="0" smtClean="0"/>
                  <a:t>.%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"/>
              <c:y val="0.176182754043616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004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 dirty="0">
                <a:solidFill>
                  <a:srgbClr val="FF0000"/>
                </a:solidFill>
              </a:rPr>
              <a:t>11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509210598097872"/>
          <c:y val="1.5449980687524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60033460020732"/>
          <c:y val="0.15985073128894808"/>
          <c:w val="0.80385481260569913"/>
          <c:h val="0.638789183796984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'5M НК16 4-13'!$C$3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4-13'!$C$4:$C$29</c:f>
              <c:numCache>
                <c:formatCode>General</c:formatCode>
                <c:ptCount val="26"/>
                <c:pt idx="0">
                  <c:v>47.7</c:v>
                </c:pt>
                <c:pt idx="1">
                  <c:v>47.87</c:v>
                </c:pt>
                <c:pt idx="2">
                  <c:v>46.96</c:v>
                </c:pt>
                <c:pt idx="3">
                  <c:v>46.71</c:v>
                </c:pt>
                <c:pt idx="4">
                  <c:v>46.13</c:v>
                </c:pt>
                <c:pt idx="5">
                  <c:v>51.47</c:v>
                </c:pt>
                <c:pt idx="6">
                  <c:v>51.61</c:v>
                </c:pt>
                <c:pt idx="7">
                  <c:v>53.9</c:v>
                </c:pt>
                <c:pt idx="8">
                  <c:v>52.92</c:v>
                </c:pt>
                <c:pt idx="9">
                  <c:v>53.93</c:v>
                </c:pt>
                <c:pt idx="10">
                  <c:v>45.93</c:v>
                </c:pt>
                <c:pt idx="11">
                  <c:v>46.44</c:v>
                </c:pt>
                <c:pt idx="12">
                  <c:v>54.61</c:v>
                </c:pt>
                <c:pt idx="13">
                  <c:v>49.44</c:v>
                </c:pt>
                <c:pt idx="14">
                  <c:v>46.79</c:v>
                </c:pt>
                <c:pt idx="15">
                  <c:v>52.38</c:v>
                </c:pt>
                <c:pt idx="16">
                  <c:v>48.7</c:v>
                </c:pt>
                <c:pt idx="17">
                  <c:v>47.55</c:v>
                </c:pt>
                <c:pt idx="18">
                  <c:v>49.99</c:v>
                </c:pt>
                <c:pt idx="19">
                  <c:v>48.95</c:v>
                </c:pt>
                <c:pt idx="20">
                  <c:v>50.41</c:v>
                </c:pt>
                <c:pt idx="21">
                  <c:v>46.66</c:v>
                </c:pt>
                <c:pt idx="22">
                  <c:v>47.68</c:v>
                </c:pt>
                <c:pt idx="23">
                  <c:v>46.48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63-409E-A88D-18DB7C6B45B4}"/>
            </c:ext>
          </c:extLst>
        </c:ser>
        <c:ser>
          <c:idx val="1"/>
          <c:order val="1"/>
          <c:tx>
            <c:strRef>
              <c:f>'5M НК16 4-13'!$D$3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4-13'!$D$4:$D$29</c:f>
              <c:numCache>
                <c:formatCode>General</c:formatCode>
                <c:ptCount val="26"/>
                <c:pt idx="0">
                  <c:v>46.64</c:v>
                </c:pt>
                <c:pt idx="1">
                  <c:v>47.74</c:v>
                </c:pt>
                <c:pt idx="2">
                  <c:v>49.04</c:v>
                </c:pt>
                <c:pt idx="3">
                  <c:v>47.73</c:v>
                </c:pt>
                <c:pt idx="4">
                  <c:v>47.23</c:v>
                </c:pt>
                <c:pt idx="5">
                  <c:v>46.92</c:v>
                </c:pt>
                <c:pt idx="6">
                  <c:v>47.73</c:v>
                </c:pt>
                <c:pt idx="7">
                  <c:v>45.63</c:v>
                </c:pt>
                <c:pt idx="8">
                  <c:v>46.01</c:v>
                </c:pt>
                <c:pt idx="9">
                  <c:v>45.61</c:v>
                </c:pt>
                <c:pt idx="10">
                  <c:v>48.36</c:v>
                </c:pt>
                <c:pt idx="11">
                  <c:v>45.9</c:v>
                </c:pt>
                <c:pt idx="12">
                  <c:v>44.74</c:v>
                </c:pt>
                <c:pt idx="13">
                  <c:v>48.47</c:v>
                </c:pt>
                <c:pt idx="14">
                  <c:v>47.83</c:v>
                </c:pt>
                <c:pt idx="15">
                  <c:v>47.26</c:v>
                </c:pt>
                <c:pt idx="16">
                  <c:v>48.25</c:v>
                </c:pt>
                <c:pt idx="17">
                  <c:v>47.85</c:v>
                </c:pt>
                <c:pt idx="18">
                  <c:v>47.65</c:v>
                </c:pt>
                <c:pt idx="19">
                  <c:v>47.67</c:v>
                </c:pt>
                <c:pt idx="20">
                  <c:v>48.88</c:v>
                </c:pt>
                <c:pt idx="21">
                  <c:v>47.63</c:v>
                </c:pt>
                <c:pt idx="22">
                  <c:v>47.76</c:v>
                </c:pt>
                <c:pt idx="23">
                  <c:v>48.46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63-409E-A88D-18DB7C6B45B4}"/>
            </c:ext>
          </c:extLst>
        </c:ser>
        <c:ser>
          <c:idx val="2"/>
          <c:order val="2"/>
          <c:tx>
            <c:strRef>
              <c:f>'5M НК16 4-13'!$E$3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'5M НК16 4-13'!$B$4:$B$29</c:f>
              <c:numCache>
                <c:formatCode>General</c:formatCode>
                <c:ptCount val="26"/>
                <c:pt idx="0">
                  <c:v>195</c:v>
                </c:pt>
                <c:pt idx="1">
                  <c:v>125</c:v>
                </c:pt>
                <c:pt idx="2">
                  <c:v>233</c:v>
                </c:pt>
                <c:pt idx="3">
                  <c:v>215</c:v>
                </c:pt>
                <c:pt idx="4">
                  <c:v>207</c:v>
                </c:pt>
                <c:pt idx="5">
                  <c:v>86</c:v>
                </c:pt>
                <c:pt idx="6">
                  <c:v>33</c:v>
                </c:pt>
                <c:pt idx="7">
                  <c:v>42</c:v>
                </c:pt>
                <c:pt idx="8">
                  <c:v>75</c:v>
                </c:pt>
                <c:pt idx="9">
                  <c:v>85</c:v>
                </c:pt>
                <c:pt idx="10">
                  <c:v>192</c:v>
                </c:pt>
                <c:pt idx="11">
                  <c:v>269</c:v>
                </c:pt>
                <c:pt idx="12">
                  <c:v>120</c:v>
                </c:pt>
                <c:pt idx="13">
                  <c:v>126</c:v>
                </c:pt>
                <c:pt idx="14">
                  <c:v>335</c:v>
                </c:pt>
                <c:pt idx="15">
                  <c:v>72</c:v>
                </c:pt>
                <c:pt idx="16">
                  <c:v>158</c:v>
                </c:pt>
                <c:pt idx="17">
                  <c:v>197</c:v>
                </c:pt>
                <c:pt idx="18">
                  <c:v>152</c:v>
                </c:pt>
                <c:pt idx="19">
                  <c:v>168</c:v>
                </c:pt>
                <c:pt idx="20">
                  <c:v>98</c:v>
                </c:pt>
                <c:pt idx="21">
                  <c:v>293</c:v>
                </c:pt>
                <c:pt idx="22">
                  <c:v>272</c:v>
                </c:pt>
                <c:pt idx="23">
                  <c:v>350</c:v>
                </c:pt>
              </c:numCache>
            </c:numRef>
          </c:xVal>
          <c:yVal>
            <c:numRef>
              <c:f>'5M НК16 4-13'!$E$4:$E$29</c:f>
              <c:numCache>
                <c:formatCode>General</c:formatCode>
                <c:ptCount val="26"/>
                <c:pt idx="0">
                  <c:v>5.66</c:v>
                </c:pt>
                <c:pt idx="1">
                  <c:v>4.3899999999999997</c:v>
                </c:pt>
                <c:pt idx="2">
                  <c:v>4</c:v>
                </c:pt>
                <c:pt idx="3">
                  <c:v>5.56</c:v>
                </c:pt>
                <c:pt idx="4">
                  <c:v>6.64</c:v>
                </c:pt>
                <c:pt idx="5">
                  <c:v>1.61</c:v>
                </c:pt>
                <c:pt idx="6">
                  <c:v>0.66</c:v>
                </c:pt>
                <c:pt idx="7">
                  <c:v>0.46</c:v>
                </c:pt>
                <c:pt idx="8">
                  <c:v>1.08</c:v>
                </c:pt>
                <c:pt idx="9">
                  <c:v>0.46</c:v>
                </c:pt>
                <c:pt idx="10">
                  <c:v>5.71</c:v>
                </c:pt>
                <c:pt idx="11">
                  <c:v>7.66</c:v>
                </c:pt>
                <c:pt idx="12">
                  <c:v>0.65</c:v>
                </c:pt>
                <c:pt idx="13">
                  <c:v>2.09</c:v>
                </c:pt>
                <c:pt idx="14">
                  <c:v>5.38</c:v>
                </c:pt>
                <c:pt idx="15">
                  <c:v>0.36</c:v>
                </c:pt>
                <c:pt idx="16">
                  <c:v>3.04</c:v>
                </c:pt>
                <c:pt idx="17">
                  <c:v>4.5999999999999996</c:v>
                </c:pt>
                <c:pt idx="18">
                  <c:v>2.36</c:v>
                </c:pt>
                <c:pt idx="19">
                  <c:v>3.38</c:v>
                </c:pt>
                <c:pt idx="20">
                  <c:v>0.71</c:v>
                </c:pt>
                <c:pt idx="21">
                  <c:v>5.71</c:v>
                </c:pt>
                <c:pt idx="22">
                  <c:v>4.5599999999999996</c:v>
                </c:pt>
                <c:pt idx="23">
                  <c:v>5.0599999999999996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63-409E-A88D-18DB7C6B4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38080"/>
        <c:axId val="113452928"/>
      </c:scatterChart>
      <c:valAx>
        <c:axId val="113438080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Equivalent diameter</a:t>
                </a:r>
                <a:r>
                  <a:rPr lang="ru-RU" dirty="0" smtClean="0"/>
                  <a:t>, </a:t>
                </a:r>
                <a:r>
                  <a:rPr lang="en-US" dirty="0" smtClean="0"/>
                  <a:t>nm</a:t>
                </a:r>
                <a:endParaRPr lang="ru-RU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52928"/>
        <c:crosses val="autoZero"/>
        <c:crossBetween val="midCat"/>
      </c:valAx>
      <c:valAx>
        <c:axId val="113452928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Composition</a:t>
                </a:r>
                <a:r>
                  <a:rPr lang="ru-RU" sz="1100" dirty="0" smtClean="0"/>
                  <a:t>, </a:t>
                </a:r>
                <a:r>
                  <a:rPr lang="en-US" sz="1100" dirty="0" smtClean="0"/>
                  <a:t>at</a:t>
                </a:r>
                <a:r>
                  <a:rPr lang="ru-RU" sz="1100" dirty="0" smtClean="0"/>
                  <a:t>.%</a:t>
                </a:r>
                <a:endParaRPr lang="ru-RU" sz="11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380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16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015821861929707"/>
          <c:y val="2.31749710312862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66314864650357"/>
          <c:y val="0.16964626235162084"/>
          <c:w val="0.79091368853154964"/>
          <c:h val="0.6318245271484749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'НК3 ДР7-8'!$D$5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ДР7-8'!$D$6:$D$29</c:f>
              <c:numCache>
                <c:formatCode>General</c:formatCode>
                <c:ptCount val="24"/>
                <c:pt idx="0">
                  <c:v>52.3</c:v>
                </c:pt>
                <c:pt idx="1">
                  <c:v>51.6</c:v>
                </c:pt>
                <c:pt idx="2">
                  <c:v>53.8</c:v>
                </c:pt>
                <c:pt idx="3">
                  <c:v>53.8</c:v>
                </c:pt>
                <c:pt idx="4">
                  <c:v>53.7</c:v>
                </c:pt>
                <c:pt idx="5">
                  <c:v>53.1</c:v>
                </c:pt>
                <c:pt idx="6">
                  <c:v>53.5</c:v>
                </c:pt>
                <c:pt idx="7">
                  <c:v>53.9</c:v>
                </c:pt>
                <c:pt idx="8">
                  <c:v>53.3</c:v>
                </c:pt>
                <c:pt idx="9">
                  <c:v>54.3</c:v>
                </c:pt>
                <c:pt idx="10">
                  <c:v>53</c:v>
                </c:pt>
                <c:pt idx="11">
                  <c:v>50.9</c:v>
                </c:pt>
                <c:pt idx="12">
                  <c:v>50.7</c:v>
                </c:pt>
                <c:pt idx="13">
                  <c:v>52.3</c:v>
                </c:pt>
                <c:pt idx="14">
                  <c:v>49.7</c:v>
                </c:pt>
                <c:pt idx="15">
                  <c:v>50.9</c:v>
                </c:pt>
                <c:pt idx="16">
                  <c:v>53.1</c:v>
                </c:pt>
                <c:pt idx="17">
                  <c:v>52.1</c:v>
                </c:pt>
                <c:pt idx="18">
                  <c:v>52.4</c:v>
                </c:pt>
                <c:pt idx="19">
                  <c:v>52.6</c:v>
                </c:pt>
                <c:pt idx="20">
                  <c:v>53.8</c:v>
                </c:pt>
                <c:pt idx="21">
                  <c:v>52.7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89-4EAA-ADAF-09DDA2919447}"/>
            </c:ext>
          </c:extLst>
        </c:ser>
        <c:ser>
          <c:idx val="1"/>
          <c:order val="1"/>
          <c:tx>
            <c:strRef>
              <c:f>'НК3 ДР7-8'!$E$5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ДР7-8'!$E$6:$E$29</c:f>
              <c:numCache>
                <c:formatCode>General</c:formatCode>
                <c:ptCount val="24"/>
                <c:pt idx="0">
                  <c:v>46.7</c:v>
                </c:pt>
                <c:pt idx="1">
                  <c:v>46.8</c:v>
                </c:pt>
                <c:pt idx="2">
                  <c:v>45.6</c:v>
                </c:pt>
                <c:pt idx="3">
                  <c:v>45.5</c:v>
                </c:pt>
                <c:pt idx="4">
                  <c:v>45.3</c:v>
                </c:pt>
                <c:pt idx="5">
                  <c:v>46</c:v>
                </c:pt>
                <c:pt idx="6">
                  <c:v>46.5</c:v>
                </c:pt>
                <c:pt idx="7">
                  <c:v>46.1</c:v>
                </c:pt>
                <c:pt idx="8">
                  <c:v>46.7</c:v>
                </c:pt>
                <c:pt idx="9">
                  <c:v>45.7</c:v>
                </c:pt>
                <c:pt idx="10">
                  <c:v>46.3</c:v>
                </c:pt>
                <c:pt idx="11">
                  <c:v>48.1</c:v>
                </c:pt>
                <c:pt idx="12">
                  <c:v>49.3</c:v>
                </c:pt>
                <c:pt idx="13">
                  <c:v>46.9</c:v>
                </c:pt>
                <c:pt idx="14">
                  <c:v>50.3</c:v>
                </c:pt>
                <c:pt idx="15">
                  <c:v>49.1</c:v>
                </c:pt>
                <c:pt idx="16">
                  <c:v>46.9</c:v>
                </c:pt>
                <c:pt idx="17">
                  <c:v>47.9</c:v>
                </c:pt>
                <c:pt idx="18">
                  <c:v>47.6</c:v>
                </c:pt>
                <c:pt idx="19">
                  <c:v>46.7</c:v>
                </c:pt>
                <c:pt idx="20">
                  <c:v>45.3</c:v>
                </c:pt>
                <c:pt idx="21">
                  <c:v>47.3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89-4EAA-ADAF-09DDA2919447}"/>
            </c:ext>
          </c:extLst>
        </c:ser>
        <c:ser>
          <c:idx val="2"/>
          <c:order val="2"/>
          <c:tx>
            <c:strRef>
              <c:f>'НК3 ДР7-8'!$F$5</c:f>
              <c:strCache>
                <c:ptCount val="1"/>
                <c:pt idx="0">
                  <c:v>Fe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'НК3 ДР7-8'!$C$6:$C$29</c:f>
              <c:numCache>
                <c:formatCode>General</c:formatCode>
                <c:ptCount val="24"/>
                <c:pt idx="0">
                  <c:v>168</c:v>
                </c:pt>
                <c:pt idx="1">
                  <c:v>330</c:v>
                </c:pt>
                <c:pt idx="2">
                  <c:v>221</c:v>
                </c:pt>
                <c:pt idx="3">
                  <c:v>250</c:v>
                </c:pt>
                <c:pt idx="4">
                  <c:v>295</c:v>
                </c:pt>
                <c:pt idx="5">
                  <c:v>201</c:v>
                </c:pt>
                <c:pt idx="6">
                  <c:v>144</c:v>
                </c:pt>
                <c:pt idx="7">
                  <c:v>82</c:v>
                </c:pt>
                <c:pt idx="8">
                  <c:v>51</c:v>
                </c:pt>
                <c:pt idx="9">
                  <c:v>102</c:v>
                </c:pt>
                <c:pt idx="10">
                  <c:v>221</c:v>
                </c:pt>
                <c:pt idx="11">
                  <c:v>137</c:v>
                </c:pt>
                <c:pt idx="12">
                  <c:v>64</c:v>
                </c:pt>
                <c:pt idx="13">
                  <c:v>222</c:v>
                </c:pt>
                <c:pt idx="14">
                  <c:v>38</c:v>
                </c:pt>
                <c:pt idx="15">
                  <c:v>56</c:v>
                </c:pt>
                <c:pt idx="16">
                  <c:v>38</c:v>
                </c:pt>
                <c:pt idx="17">
                  <c:v>98</c:v>
                </c:pt>
                <c:pt idx="18">
                  <c:v>68</c:v>
                </c:pt>
                <c:pt idx="19">
                  <c:v>123</c:v>
                </c:pt>
                <c:pt idx="20">
                  <c:v>257</c:v>
                </c:pt>
                <c:pt idx="21">
                  <c:v>37</c:v>
                </c:pt>
              </c:numCache>
            </c:numRef>
          </c:xVal>
          <c:yVal>
            <c:numRef>
              <c:f>'НК3 ДР7-8'!$F$6:$F$29</c:f>
              <c:numCache>
                <c:formatCode>General</c:formatCode>
                <c:ptCount val="24"/>
                <c:pt idx="0">
                  <c:v>0.9</c:v>
                </c:pt>
                <c:pt idx="1">
                  <c:v>1.6</c:v>
                </c:pt>
                <c:pt idx="2">
                  <c:v>0.7</c:v>
                </c:pt>
                <c:pt idx="3">
                  <c:v>0.7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0.87</c:v>
                </c:pt>
                <c:pt idx="10">
                  <c:v>0.7</c:v>
                </c:pt>
                <c:pt idx="11">
                  <c:v>1</c:v>
                </c:pt>
                <c:pt idx="12">
                  <c:v>0</c:v>
                </c:pt>
                <c:pt idx="13">
                  <c:v>0.8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0.7</c:v>
                </c:pt>
                <c:pt idx="20">
                  <c:v>0.8</c:v>
                </c:pt>
                <c:pt idx="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89-4EAA-ADAF-09DDA2919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98752"/>
        <c:axId val="113509504"/>
      </c:scatterChart>
      <c:valAx>
        <c:axId val="113498752"/>
        <c:scaling>
          <c:orientation val="minMax"/>
          <c:max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Equivalent diameter</a:t>
                </a:r>
                <a:r>
                  <a:rPr lang="ru-RU" dirty="0" smtClean="0"/>
                  <a:t>, </a:t>
                </a:r>
                <a:r>
                  <a:rPr lang="en-US" dirty="0" smtClean="0"/>
                  <a:t>nm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509504"/>
        <c:crosses val="autoZero"/>
        <c:crossBetween val="midCat"/>
      </c:valAx>
      <c:valAx>
        <c:axId val="113509504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Composition</a:t>
                </a:r>
                <a:r>
                  <a:rPr lang="ru-RU" sz="1100" dirty="0" smtClean="0"/>
                  <a:t>,</a:t>
                </a:r>
                <a:r>
                  <a:rPr lang="ru-RU" sz="1100" baseline="0" dirty="0" smtClean="0"/>
                  <a:t> </a:t>
                </a:r>
                <a:r>
                  <a:rPr lang="en-US" sz="1100" baseline="0" dirty="0" smtClean="0"/>
                  <a:t>at</a:t>
                </a:r>
                <a:r>
                  <a:rPr lang="ru-RU" sz="1100" baseline="0" dirty="0" smtClean="0"/>
                  <a:t>.%</a:t>
                </a:r>
                <a:endParaRPr lang="ru-RU" sz="11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4987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78743664837"/>
          <c:y val="6.9234138836093764E-2"/>
          <c:w val="0.79488627395963019"/>
          <c:h val="0.72371813384918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 от дозы'!$R$17</c:f>
              <c:strCache>
                <c:ptCount val="1"/>
                <c:pt idx="0">
                  <c:v>250 nm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'Fe от дозы'!$D$2:$D$13</c:f>
              <c:numCache>
                <c:formatCode>0.00</c:formatCode>
                <c:ptCount val="12"/>
                <c:pt idx="0">
                  <c:v>0</c:v>
                </c:pt>
                <c:pt idx="1">
                  <c:v>2.2667221112852061</c:v>
                </c:pt>
                <c:pt idx="2">
                  <c:v>10.380059236711579</c:v>
                </c:pt>
                <c:pt idx="3">
                  <c:v>15.442881800726628</c:v>
                </c:pt>
                <c:pt idx="4">
                  <c:v>13.28870547667278</c:v>
                </c:pt>
                <c:pt idx="5">
                  <c:v>2.5259490620522755</c:v>
                </c:pt>
                <c:pt idx="6">
                  <c:v>7.4052257448382379</c:v>
                </c:pt>
                <c:pt idx="7">
                  <c:v>10.482617796337818</c:v>
                </c:pt>
                <c:pt idx="8">
                  <c:v>9.2693335151877587</c:v>
                </c:pt>
                <c:pt idx="9">
                  <c:v>6.3</c:v>
                </c:pt>
                <c:pt idx="10" formatCode="General">
                  <c:v>9.3000000000000007</c:v>
                </c:pt>
                <c:pt idx="11">
                  <c:v>7</c:v>
                </c:pt>
              </c:numCache>
            </c:numRef>
          </c:xVal>
          <c:yVal>
            <c:numRef>
              <c:f>'Fe от дозы'!$G$2:$G$13</c:f>
              <c:numCache>
                <c:formatCode>General</c:formatCode>
                <c:ptCount val="12"/>
                <c:pt idx="0" formatCode="0">
                  <c:v>33</c:v>
                </c:pt>
                <c:pt idx="1">
                  <c:v>23</c:v>
                </c:pt>
                <c:pt idx="2">
                  <c:v>5</c:v>
                </c:pt>
                <c:pt idx="3">
                  <c:v>1.5</c:v>
                </c:pt>
                <c:pt idx="4">
                  <c:v>0.7</c:v>
                </c:pt>
                <c:pt idx="5">
                  <c:v>20</c:v>
                </c:pt>
                <c:pt idx="6">
                  <c:v>8</c:v>
                </c:pt>
                <c:pt idx="7">
                  <c:v>4</c:v>
                </c:pt>
                <c:pt idx="8">
                  <c:v>5.5</c:v>
                </c:pt>
                <c:pt idx="9">
                  <c:v>8</c:v>
                </c:pt>
                <c:pt idx="10">
                  <c:v>6</c:v>
                </c:pt>
                <c:pt idx="11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58-4D40-9CBB-7A2005315035}"/>
            </c:ext>
          </c:extLst>
        </c:ser>
        <c:ser>
          <c:idx val="2"/>
          <c:order val="1"/>
          <c:tx>
            <c:strRef>
              <c:f>'Fe от дозы'!$Q$17</c:f>
              <c:strCache>
                <c:ptCount val="1"/>
                <c:pt idx="0">
                  <c:v>50 nm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'Fe от дозы'!$D$2:$D$13</c:f>
              <c:numCache>
                <c:formatCode>0.00</c:formatCode>
                <c:ptCount val="12"/>
                <c:pt idx="0">
                  <c:v>0</c:v>
                </c:pt>
                <c:pt idx="1">
                  <c:v>2.2667221112852061</c:v>
                </c:pt>
                <c:pt idx="2">
                  <c:v>10.380059236711579</c:v>
                </c:pt>
                <c:pt idx="3">
                  <c:v>15.442881800726628</c:v>
                </c:pt>
                <c:pt idx="4">
                  <c:v>13.28870547667278</c:v>
                </c:pt>
                <c:pt idx="5">
                  <c:v>2.5259490620522755</c:v>
                </c:pt>
                <c:pt idx="6">
                  <c:v>7.4052257448382379</c:v>
                </c:pt>
                <c:pt idx="7">
                  <c:v>10.482617796337818</c:v>
                </c:pt>
                <c:pt idx="8">
                  <c:v>9.2693335151877587</c:v>
                </c:pt>
                <c:pt idx="9">
                  <c:v>6.3</c:v>
                </c:pt>
                <c:pt idx="10" formatCode="General">
                  <c:v>9.3000000000000007</c:v>
                </c:pt>
                <c:pt idx="11">
                  <c:v>7</c:v>
                </c:pt>
              </c:numCache>
            </c:numRef>
          </c:xVal>
          <c:yVal>
            <c:numRef>
              <c:f>'Fe от дозы'!$E$2:$E$13</c:f>
              <c:numCache>
                <c:formatCode>General</c:formatCode>
                <c:ptCount val="12"/>
                <c:pt idx="0" formatCode="0">
                  <c:v>30</c:v>
                </c:pt>
                <c:pt idx="1">
                  <c:v>15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8</c:v>
                </c:pt>
                <c:pt idx="6">
                  <c:v>2</c:v>
                </c:pt>
                <c:pt idx="7">
                  <c:v>0.5</c:v>
                </c:pt>
                <c:pt idx="8">
                  <c:v>1</c:v>
                </c:pt>
                <c:pt idx="9">
                  <c:v>2.5</c:v>
                </c:pt>
                <c:pt idx="11">
                  <c:v>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0E58-4D40-9CBB-7A2005315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584144"/>
        <c:axId val="305584536"/>
        <c:extLst/>
      </c:scatterChart>
      <c:valAx>
        <c:axId val="30558414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/>
                  <a:t>Damage</a:t>
                </a:r>
                <a:r>
                  <a:rPr lang="en-US" sz="1400" b="0" baseline="0"/>
                  <a:t> dose, dpa</a:t>
                </a:r>
                <a:endParaRPr lang="ru-RU" sz="1400" b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84536"/>
        <c:crosses val="autoZero"/>
        <c:crossBetween val="midCat"/>
      </c:valAx>
      <c:valAx>
        <c:axId val="30558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u="none" strike="noStrike" baseline="0">
                    <a:effectLst/>
                  </a:rPr>
                  <a:t>Content of </a:t>
                </a:r>
                <a:r>
                  <a:rPr lang="en-US" sz="1400"/>
                  <a:t>Fe</a:t>
                </a:r>
                <a:r>
                  <a:rPr lang="ru-RU" sz="1400"/>
                  <a:t>, ат.%</a:t>
                </a:r>
              </a:p>
            </c:rich>
          </c:tx>
          <c:layout>
            <c:manualLayout>
              <c:xMode val="edge"/>
              <c:yMode val="edge"/>
              <c:x val="9.227153955421499E-3"/>
              <c:y val="0.214442573988596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584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909685565473594"/>
          <c:y val="0.10305873834736175"/>
          <c:w val="0.40884672266746164"/>
          <c:h val="0.14868024255588741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4709907129376"/>
          <c:y val="7.8431372549019607E-2"/>
          <c:w val="0.74151512052728941"/>
          <c:h val="0.71191937906157443"/>
        </c:manualLayout>
      </c:layout>
      <c:scatterChart>
        <c:scatterStyle val="lineMarker"/>
        <c:varyColors val="0"/>
        <c:ser>
          <c:idx val="1"/>
          <c:order val="0"/>
          <c:tx>
            <c:strRef>
              <c:f>'Флюенс (2)'!$C$12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'Флюенс (2)'!$J$12:$J$31</c:f>
                <c:numCache>
                  <c:formatCode>General</c:formatCode>
                  <c:ptCount val="20"/>
                  <c:pt idx="0">
                    <c:v>4</c:v>
                  </c:pt>
                  <c:pt idx="1">
                    <c:v>3.4600000000000004</c:v>
                  </c:pt>
                  <c:pt idx="2">
                    <c:v>2.44</c:v>
                  </c:pt>
                  <c:pt idx="3">
                    <c:v>4.2</c:v>
                  </c:pt>
                  <c:pt idx="4">
                    <c:v>3.64</c:v>
                  </c:pt>
                  <c:pt idx="5">
                    <c:v>4</c:v>
                  </c:pt>
                  <c:pt idx="6">
                    <c:v>1</c:v>
                  </c:pt>
                  <c:pt idx="7">
                    <c:v>3.6</c:v>
                  </c:pt>
                  <c:pt idx="8">
                    <c:v>1.94</c:v>
                  </c:pt>
                  <c:pt idx="9">
                    <c:v>3.6</c:v>
                  </c:pt>
                  <c:pt idx="10">
                    <c:v>2.8000000000000003</c:v>
                  </c:pt>
                  <c:pt idx="11">
                    <c:v>3</c:v>
                  </c:pt>
                  <c:pt idx="12">
                    <c:v>4.2</c:v>
                  </c:pt>
                  <c:pt idx="13">
                    <c:v>2.6</c:v>
                  </c:pt>
                  <c:pt idx="14">
                    <c:v>2.42</c:v>
                  </c:pt>
                  <c:pt idx="15">
                    <c:v>2.4000000000000004</c:v>
                  </c:pt>
                  <c:pt idx="16">
                    <c:v>6.2</c:v>
                  </c:pt>
                  <c:pt idx="17">
                    <c:v>2</c:v>
                  </c:pt>
                  <c:pt idx="18">
                    <c:v>2.8000000000000003</c:v>
                  </c:pt>
                  <c:pt idx="19">
                    <c:v>2.8000000000000003</c:v>
                  </c:pt>
                </c:numCache>
              </c:numRef>
            </c:plus>
            <c:minus>
              <c:numRef>
                <c:f>'Флюенс (2)'!$J$12:$J$31</c:f>
                <c:numCache>
                  <c:formatCode>General</c:formatCode>
                  <c:ptCount val="20"/>
                  <c:pt idx="0">
                    <c:v>4</c:v>
                  </c:pt>
                  <c:pt idx="1">
                    <c:v>3.4600000000000004</c:v>
                  </c:pt>
                  <c:pt idx="2">
                    <c:v>2.44</c:v>
                  </c:pt>
                  <c:pt idx="3">
                    <c:v>4.2</c:v>
                  </c:pt>
                  <c:pt idx="4">
                    <c:v>3.64</c:v>
                  </c:pt>
                  <c:pt idx="5">
                    <c:v>4</c:v>
                  </c:pt>
                  <c:pt idx="6">
                    <c:v>1</c:v>
                  </c:pt>
                  <c:pt idx="7">
                    <c:v>3.6</c:v>
                  </c:pt>
                  <c:pt idx="8">
                    <c:v>1.94</c:v>
                  </c:pt>
                  <c:pt idx="9">
                    <c:v>3.6</c:v>
                  </c:pt>
                  <c:pt idx="10">
                    <c:v>2.8000000000000003</c:v>
                  </c:pt>
                  <c:pt idx="11">
                    <c:v>3</c:v>
                  </c:pt>
                  <c:pt idx="12">
                    <c:v>4.2</c:v>
                  </c:pt>
                  <c:pt idx="13">
                    <c:v>2.6</c:v>
                  </c:pt>
                  <c:pt idx="14">
                    <c:v>2.42</c:v>
                  </c:pt>
                  <c:pt idx="15">
                    <c:v>2.4000000000000004</c:v>
                  </c:pt>
                  <c:pt idx="16">
                    <c:v>6.2</c:v>
                  </c:pt>
                  <c:pt idx="17">
                    <c:v>2</c:v>
                  </c:pt>
                  <c:pt idx="18">
                    <c:v>2.8000000000000003</c:v>
                  </c:pt>
                  <c:pt idx="19">
                    <c:v>2.8000000000000003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'Флюенс (2)'!$E$12:$E$31</c:f>
              <c:numCache>
                <c:formatCode>General</c:formatCode>
                <c:ptCount val="20"/>
                <c:pt idx="0">
                  <c:v>10.1</c:v>
                </c:pt>
                <c:pt idx="1">
                  <c:v>10.1</c:v>
                </c:pt>
                <c:pt idx="2">
                  <c:v>7</c:v>
                </c:pt>
                <c:pt idx="3">
                  <c:v>11.1</c:v>
                </c:pt>
                <c:pt idx="4">
                  <c:v>10.7</c:v>
                </c:pt>
                <c:pt idx="5">
                  <c:v>14.3</c:v>
                </c:pt>
                <c:pt idx="6">
                  <c:v>2</c:v>
                </c:pt>
                <c:pt idx="7">
                  <c:v>12.7</c:v>
                </c:pt>
                <c:pt idx="9" formatCode="0.0">
                  <c:v>14.472472534841907</c:v>
                </c:pt>
                <c:pt idx="11">
                  <c:v>16.100000000000001</c:v>
                </c:pt>
                <c:pt idx="12">
                  <c:v>17.3</c:v>
                </c:pt>
                <c:pt idx="13">
                  <c:v>12.8</c:v>
                </c:pt>
                <c:pt idx="14" formatCode="0.00">
                  <c:v>1.1769999999999998</c:v>
                </c:pt>
                <c:pt idx="15">
                  <c:v>2.7</c:v>
                </c:pt>
                <c:pt idx="16">
                  <c:v>14.7</c:v>
                </c:pt>
                <c:pt idx="17" formatCode="0.0">
                  <c:v>1.1964808348830103</c:v>
                </c:pt>
                <c:pt idx="18">
                  <c:v>1.6</c:v>
                </c:pt>
                <c:pt idx="19" formatCode="0.0">
                  <c:v>14.580716773925182</c:v>
                </c:pt>
              </c:numCache>
            </c:numRef>
          </c:xVal>
          <c:yVal>
            <c:numRef>
              <c:f>'Флюенс (2)'!$I$12:$I$31</c:f>
              <c:numCache>
                <c:formatCode>General</c:formatCode>
                <c:ptCount val="20"/>
                <c:pt idx="0">
                  <c:v>20</c:v>
                </c:pt>
                <c:pt idx="1">
                  <c:v>17.3</c:v>
                </c:pt>
                <c:pt idx="2">
                  <c:v>12.2</c:v>
                </c:pt>
                <c:pt idx="3">
                  <c:v>21</c:v>
                </c:pt>
                <c:pt idx="4">
                  <c:v>18.2</c:v>
                </c:pt>
                <c:pt idx="5">
                  <c:v>20</c:v>
                </c:pt>
                <c:pt idx="6">
                  <c:v>5</c:v>
                </c:pt>
                <c:pt idx="7">
                  <c:v>18</c:v>
                </c:pt>
                <c:pt idx="8">
                  <c:v>9.6999999999999993</c:v>
                </c:pt>
                <c:pt idx="9">
                  <c:v>18</c:v>
                </c:pt>
                <c:pt idx="10">
                  <c:v>14</c:v>
                </c:pt>
                <c:pt idx="11">
                  <c:v>15</c:v>
                </c:pt>
                <c:pt idx="12">
                  <c:v>21</c:v>
                </c:pt>
                <c:pt idx="13">
                  <c:v>13</c:v>
                </c:pt>
                <c:pt idx="14">
                  <c:v>12.1</c:v>
                </c:pt>
                <c:pt idx="15">
                  <c:v>12</c:v>
                </c:pt>
                <c:pt idx="16">
                  <c:v>31</c:v>
                </c:pt>
                <c:pt idx="17">
                  <c:v>10</c:v>
                </c:pt>
                <c:pt idx="18">
                  <c:v>14</c:v>
                </c:pt>
                <c:pt idx="19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C1-477B-A2CF-E8AEE3199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07424"/>
        <c:axId val="113609344"/>
      </c:scatterChart>
      <c:valAx>
        <c:axId val="11360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Damage dose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dpa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32238982791599946"/>
              <c:y val="0.87732595269835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09344"/>
        <c:crosses val="autoZero"/>
        <c:crossBetween val="midCat"/>
      </c:valAx>
      <c:valAx>
        <c:axId val="113609344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Concentration</a:t>
                </a:r>
                <a:r>
                  <a:rPr lang="ru-RU" sz="1400" dirty="0" smtClean="0"/>
                  <a:t>, </a:t>
                </a:r>
                <a:r>
                  <a:rPr lang="ru-RU" sz="1400" dirty="0"/>
                  <a:t>10</a:t>
                </a:r>
                <a:r>
                  <a:rPr lang="ru-RU" sz="1400" baseline="30000" dirty="0"/>
                  <a:t>21</a:t>
                </a:r>
                <a:r>
                  <a:rPr lang="ru-RU" sz="1400" dirty="0"/>
                  <a:t> </a:t>
                </a:r>
                <a:r>
                  <a:rPr lang="en-US" sz="1400" dirty="0" smtClean="0"/>
                  <a:t>m</a:t>
                </a:r>
                <a:r>
                  <a:rPr lang="ru-RU" sz="1400" baseline="30000" dirty="0" smtClean="0"/>
                  <a:t>-3</a:t>
                </a:r>
                <a:endParaRPr lang="ru-RU" sz="1400" baseline="30000" dirty="0"/>
              </a:p>
            </c:rich>
          </c:tx>
          <c:layout>
            <c:manualLayout>
              <c:xMode val="edge"/>
              <c:yMode val="edge"/>
              <c:x val="2.0028773794963289E-2"/>
              <c:y val="6.62419900639212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07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8057742782152"/>
          <c:y val="7.4298145886844344E-2"/>
          <c:w val="0.79755275590551178"/>
          <c:h val="0.72211601892009492"/>
        </c:manualLayout>
      </c:layout>
      <c:scatterChart>
        <c:scatterStyle val="lineMarker"/>
        <c:varyColors val="0"/>
        <c:ser>
          <c:idx val="1"/>
          <c:order val="0"/>
          <c:tx>
            <c:strRef>
              <c:f>'Флюенс (2)'!$N$28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'Флюенс (2)'!$V$29:$V$37</c:f>
                <c:numCache>
                  <c:formatCode>General</c:formatCode>
                  <c:ptCount val="9"/>
                  <c:pt idx="0">
                    <c:v>0.75</c:v>
                  </c:pt>
                  <c:pt idx="1">
                    <c:v>0.72</c:v>
                  </c:pt>
                  <c:pt idx="2">
                    <c:v>0.84</c:v>
                  </c:pt>
                  <c:pt idx="3">
                    <c:v>0.63</c:v>
                  </c:pt>
                  <c:pt idx="4">
                    <c:v>0.06</c:v>
                  </c:pt>
                  <c:pt idx="5">
                    <c:v>0.89999999999999991</c:v>
                  </c:pt>
                  <c:pt idx="6">
                    <c:v>0.21</c:v>
                  </c:pt>
                  <c:pt idx="7">
                    <c:v>0.39</c:v>
                  </c:pt>
                  <c:pt idx="8">
                    <c:v>0.24</c:v>
                  </c:pt>
                </c:numCache>
              </c:numRef>
            </c:plus>
            <c:minus>
              <c:numRef>
                <c:f>'Флюенс (2)'!$V$29:$V$37</c:f>
                <c:numCache>
                  <c:formatCode>General</c:formatCode>
                  <c:ptCount val="9"/>
                  <c:pt idx="0">
                    <c:v>0.75</c:v>
                  </c:pt>
                  <c:pt idx="1">
                    <c:v>0.72</c:v>
                  </c:pt>
                  <c:pt idx="2">
                    <c:v>0.84</c:v>
                  </c:pt>
                  <c:pt idx="3">
                    <c:v>0.63</c:v>
                  </c:pt>
                  <c:pt idx="4">
                    <c:v>0.06</c:v>
                  </c:pt>
                  <c:pt idx="5">
                    <c:v>0.89999999999999991</c:v>
                  </c:pt>
                  <c:pt idx="6">
                    <c:v>0.21</c:v>
                  </c:pt>
                  <c:pt idx="7">
                    <c:v>0.39</c:v>
                  </c:pt>
                  <c:pt idx="8">
                    <c:v>0.24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'Флюенс (2)'!$R$29:$R$38</c:f>
              <c:numCache>
                <c:formatCode>General</c:formatCode>
                <c:ptCount val="10"/>
                <c:pt idx="0">
                  <c:v>13.5</c:v>
                </c:pt>
                <c:pt idx="1">
                  <c:v>15.4</c:v>
                </c:pt>
                <c:pt idx="2">
                  <c:v>16.2</c:v>
                </c:pt>
                <c:pt idx="3">
                  <c:v>11</c:v>
                </c:pt>
                <c:pt idx="4">
                  <c:v>6.3</c:v>
                </c:pt>
                <c:pt idx="5">
                  <c:v>14.3</c:v>
                </c:pt>
                <c:pt idx="6">
                  <c:v>10.199999999999999</c:v>
                </c:pt>
                <c:pt idx="7">
                  <c:v>10.7</c:v>
                </c:pt>
                <c:pt idx="8">
                  <c:v>7.3</c:v>
                </c:pt>
              </c:numCache>
            </c:numRef>
          </c:xVal>
          <c:yVal>
            <c:numRef>
              <c:f>'Флюенс (2)'!$U$29:$U$38</c:f>
              <c:numCache>
                <c:formatCode>General</c:formatCode>
                <c:ptCount val="10"/>
                <c:pt idx="0">
                  <c:v>2.5</c:v>
                </c:pt>
                <c:pt idx="1">
                  <c:v>2.4</c:v>
                </c:pt>
                <c:pt idx="2">
                  <c:v>2.8</c:v>
                </c:pt>
                <c:pt idx="3">
                  <c:v>2.1</c:v>
                </c:pt>
                <c:pt idx="4">
                  <c:v>0.2</c:v>
                </c:pt>
                <c:pt idx="5">
                  <c:v>3</c:v>
                </c:pt>
                <c:pt idx="6">
                  <c:v>0.7</c:v>
                </c:pt>
                <c:pt idx="7">
                  <c:v>1.3</c:v>
                </c:pt>
                <c:pt idx="8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84-4878-8DA1-DDBE2B0DB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50688"/>
        <c:axId val="113661056"/>
      </c:scatterChart>
      <c:valAx>
        <c:axId val="11365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Damage dose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dpa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61056"/>
        <c:crosses val="autoZero"/>
        <c:crossBetween val="midCat"/>
      </c:valAx>
      <c:valAx>
        <c:axId val="1136610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Concentration</a:t>
                </a:r>
                <a:r>
                  <a:rPr lang="ru-RU" sz="1400" dirty="0" smtClean="0"/>
                  <a:t>, </a:t>
                </a:r>
                <a:r>
                  <a:rPr lang="ru-RU" sz="1400" dirty="0"/>
                  <a:t>10</a:t>
                </a:r>
                <a:r>
                  <a:rPr lang="ru-RU" sz="1400" baseline="30000" dirty="0"/>
                  <a:t>21</a:t>
                </a:r>
                <a:r>
                  <a:rPr lang="ru-RU" sz="1400" dirty="0"/>
                  <a:t> </a:t>
                </a:r>
                <a:r>
                  <a:rPr lang="en-US" sz="1400" dirty="0" smtClean="0"/>
                  <a:t>m</a:t>
                </a:r>
                <a:r>
                  <a:rPr lang="ru-RU" sz="1400" baseline="30000" dirty="0" smtClean="0"/>
                  <a:t>-3</a:t>
                </a:r>
                <a:endParaRPr lang="ru-RU" sz="1400" baseline="30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50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76869195618879"/>
          <c:y val="8.08795224363065E-2"/>
          <c:w val="0.74570289527147648"/>
          <c:h val="0.6838207369002488"/>
        </c:manualLayout>
      </c:layout>
      <c:scatterChart>
        <c:scatterStyle val="lineMarker"/>
        <c:varyColors val="0"/>
        <c:ser>
          <c:idx val="1"/>
          <c:order val="1"/>
          <c:tx>
            <c:strRef>
              <c:f>'Флюенс (2)'!$N$28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'Флюенс (2)'!$R$28:$R$37</c:f>
              <c:numCache>
                <c:formatCode>General</c:formatCode>
                <c:ptCount val="10"/>
                <c:pt idx="0">
                  <c:v>10.4</c:v>
                </c:pt>
                <c:pt idx="1">
                  <c:v>13.5</c:v>
                </c:pt>
                <c:pt idx="2">
                  <c:v>15.4</c:v>
                </c:pt>
                <c:pt idx="3">
                  <c:v>16.2</c:v>
                </c:pt>
                <c:pt idx="4">
                  <c:v>11</c:v>
                </c:pt>
                <c:pt idx="5">
                  <c:v>6.3</c:v>
                </c:pt>
                <c:pt idx="6">
                  <c:v>14.3</c:v>
                </c:pt>
                <c:pt idx="7">
                  <c:v>10.199999999999999</c:v>
                </c:pt>
                <c:pt idx="8">
                  <c:v>10.7</c:v>
                </c:pt>
                <c:pt idx="9">
                  <c:v>7.3</c:v>
                </c:pt>
              </c:numCache>
            </c:numRef>
          </c:xVal>
          <c:yVal>
            <c:numRef>
              <c:f>'Флюенс (2)'!$T$28:$T$37</c:f>
              <c:numCache>
                <c:formatCode>General</c:formatCode>
                <c:ptCount val="10"/>
                <c:pt idx="0">
                  <c:v>2.8</c:v>
                </c:pt>
                <c:pt idx="1">
                  <c:v>2.9</c:v>
                </c:pt>
                <c:pt idx="2">
                  <c:v>3.4</c:v>
                </c:pt>
                <c:pt idx="3">
                  <c:v>4</c:v>
                </c:pt>
                <c:pt idx="4">
                  <c:v>2.9</c:v>
                </c:pt>
                <c:pt idx="5">
                  <c:v>2.5</c:v>
                </c:pt>
                <c:pt idx="6">
                  <c:v>3.7</c:v>
                </c:pt>
                <c:pt idx="7">
                  <c:v>4.4000000000000004</c:v>
                </c:pt>
                <c:pt idx="8">
                  <c:v>3.6</c:v>
                </c:pt>
                <c:pt idx="9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EE-4DD0-B19C-32E7B0AA2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97536"/>
        <c:axId val="11369984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'Флюенс (2)'!$N$1</c15:sqref>
                        </c15:formulaRef>
                      </c:ext>
                    </c:extLst>
                    <c:strCache>
                      <c:ptCount val="1"/>
                      <c:pt idx="0">
                        <c:v>Э635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'Флюенс (2)'!$R$2:$R$26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41</c:v>
                      </c:pt>
                      <c:pt idx="1">
                        <c:v>56.5</c:v>
                      </c:pt>
                      <c:pt idx="2">
                        <c:v>10</c:v>
                      </c:pt>
                      <c:pt idx="12">
                        <c:v>33</c:v>
                      </c:pt>
                      <c:pt idx="13">
                        <c:v>26.5</c:v>
                      </c:pt>
                      <c:pt idx="16">
                        <c:v>7.3</c:v>
                      </c:pt>
                      <c:pt idx="18">
                        <c:v>23</c:v>
                      </c:pt>
                      <c:pt idx="24">
                        <c:v>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'Флюенс (2)'!$S$2:$S$3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</c:v>
                      </c:pt>
                      <c:pt idx="1">
                        <c:v>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F8EE-4DD0-B19C-32E7B0AA227B}"/>
                  </c:ext>
                </c:extLst>
              </c15:ser>
            </c15:filteredScatterSeries>
          </c:ext>
        </c:extLst>
      </c:scatterChart>
      <c:valAx>
        <c:axId val="11369753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Damage dose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dpa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3286324266782879"/>
              <c:y val="0.85504073480240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99840"/>
        <c:crosses val="autoZero"/>
        <c:crossBetween val="midCat"/>
      </c:valAx>
      <c:valAx>
        <c:axId val="11369984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Average length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1.7426350343189328E-2"/>
              <c:y val="3.09581398040533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697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7181391224839"/>
          <c:y val="6.3575192566611885E-2"/>
          <c:w val="0.80455355287402497"/>
          <c:h val="0.71393739659318511"/>
        </c:manualLayout>
      </c:layout>
      <c:scatterChart>
        <c:scatterStyle val="lineMarker"/>
        <c:varyColors val="0"/>
        <c:ser>
          <c:idx val="1"/>
          <c:order val="1"/>
          <c:tx>
            <c:strRef>
              <c:f>'Флюенс (2)'!$C$12</c:f>
              <c:strCache>
                <c:ptCount val="1"/>
                <c:pt idx="0">
                  <c:v>ВВЭР-1000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'Флюенс (2)'!$E$12:$E$30</c:f>
              <c:numCache>
                <c:formatCode>General</c:formatCode>
                <c:ptCount val="19"/>
                <c:pt idx="0">
                  <c:v>10.1</c:v>
                </c:pt>
                <c:pt idx="1">
                  <c:v>10.1</c:v>
                </c:pt>
                <c:pt idx="2">
                  <c:v>7</c:v>
                </c:pt>
                <c:pt idx="3">
                  <c:v>11.1</c:v>
                </c:pt>
                <c:pt idx="4">
                  <c:v>10.7</c:v>
                </c:pt>
                <c:pt idx="5">
                  <c:v>14.3</c:v>
                </c:pt>
                <c:pt idx="6">
                  <c:v>2</c:v>
                </c:pt>
                <c:pt idx="7">
                  <c:v>12.7</c:v>
                </c:pt>
                <c:pt idx="9" formatCode="0.0">
                  <c:v>14.472472534841907</c:v>
                </c:pt>
                <c:pt idx="11">
                  <c:v>16.100000000000001</c:v>
                </c:pt>
                <c:pt idx="12">
                  <c:v>17.3</c:v>
                </c:pt>
                <c:pt idx="13">
                  <c:v>12.8</c:v>
                </c:pt>
                <c:pt idx="14" formatCode="0.00">
                  <c:v>1.1769999999999998</c:v>
                </c:pt>
                <c:pt idx="15">
                  <c:v>2.7</c:v>
                </c:pt>
                <c:pt idx="16">
                  <c:v>14.7</c:v>
                </c:pt>
                <c:pt idx="17" formatCode="0.0">
                  <c:v>1.1964808348830103</c:v>
                </c:pt>
                <c:pt idx="18">
                  <c:v>1.6</c:v>
                </c:pt>
              </c:numCache>
            </c:numRef>
          </c:xVal>
          <c:yVal>
            <c:numRef>
              <c:f>'Флюенс (2)'!$H$12:$H$30</c:f>
              <c:numCache>
                <c:formatCode>General</c:formatCode>
                <c:ptCount val="19"/>
                <c:pt idx="0">
                  <c:v>5.65</c:v>
                </c:pt>
                <c:pt idx="1">
                  <c:v>5.22</c:v>
                </c:pt>
                <c:pt idx="2">
                  <c:v>4.5999999999999996</c:v>
                </c:pt>
                <c:pt idx="3">
                  <c:v>5.45</c:v>
                </c:pt>
                <c:pt idx="4">
                  <c:v>5.8</c:v>
                </c:pt>
                <c:pt idx="5">
                  <c:v>6.03</c:v>
                </c:pt>
                <c:pt idx="6">
                  <c:v>3</c:v>
                </c:pt>
                <c:pt idx="7">
                  <c:v>6.7</c:v>
                </c:pt>
                <c:pt idx="8" formatCode="0.0">
                  <c:v>3.5333333333333332</c:v>
                </c:pt>
                <c:pt idx="9" formatCode="0.0">
                  <c:v>5.85</c:v>
                </c:pt>
                <c:pt idx="10" formatCode="0.0">
                  <c:v>2.02</c:v>
                </c:pt>
                <c:pt idx="11" formatCode="0.0">
                  <c:v>6</c:v>
                </c:pt>
                <c:pt idx="12" formatCode="0.0">
                  <c:v>6.6433333333333335</c:v>
                </c:pt>
                <c:pt idx="13">
                  <c:v>5.9</c:v>
                </c:pt>
                <c:pt idx="14">
                  <c:v>2.6</c:v>
                </c:pt>
                <c:pt idx="15">
                  <c:v>3.38</c:v>
                </c:pt>
                <c:pt idx="16" formatCode="0.0">
                  <c:v>6.25</c:v>
                </c:pt>
                <c:pt idx="17" formatCode="0.0">
                  <c:v>3.2</c:v>
                </c:pt>
                <c:pt idx="18" formatCode="0.0">
                  <c:v>2.58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49-490F-8F4F-1BD783293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19936"/>
        <c:axId val="11373478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'Флюенс (2)'!$C$2</c15:sqref>
                        </c15:formulaRef>
                      </c:ext>
                    </c:extLst>
                    <c:strCache>
                      <c:ptCount val="1"/>
                      <c:pt idx="0">
                        <c:v>БОР-60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'Флюенс (2)'!$E$2:$E$8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28.5</c:v>
                      </c:pt>
                      <c:pt idx="1">
                        <c:v>28.5</c:v>
                      </c:pt>
                      <c:pt idx="2">
                        <c:v>23</c:v>
                      </c:pt>
                      <c:pt idx="3">
                        <c:v>21.5</c:v>
                      </c:pt>
                      <c:pt idx="4">
                        <c:v>18</c:v>
                      </c:pt>
                      <c:pt idx="5">
                        <c:v>18</c:v>
                      </c:pt>
                      <c:pt idx="6">
                        <c:v>10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'Флюенс (2)'!$F$2:$F$8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7.4</c:v>
                      </c:pt>
                      <c:pt idx="1">
                        <c:v>7.8</c:v>
                      </c:pt>
                      <c:pt idx="2">
                        <c:v>7.1</c:v>
                      </c:pt>
                      <c:pt idx="6">
                        <c:v>4.4000000000000004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E849-490F-8F4F-1BD783293822}"/>
                  </c:ext>
                </c:extLst>
              </c15:ser>
            </c15:filteredScatterSeries>
          </c:ext>
        </c:extLst>
      </c:scatterChart>
      <c:valAx>
        <c:axId val="11371993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Damage dose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dpa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25350050567323812"/>
              <c:y val="0.86678136417902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34784"/>
        <c:crosses val="autoZero"/>
        <c:crossBetween val="midCat"/>
      </c:valAx>
      <c:valAx>
        <c:axId val="11373478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Average length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719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25716020134935"/>
          <c:y val="7.2112902820054836E-2"/>
          <c:w val="0.76101552800852457"/>
          <c:h val="0.731344482726901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'Необл. Э110М'!$C$4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'Необл. Э110М'!$B$5:$B$30</c:f>
              <c:numCache>
                <c:formatCode>General</c:formatCode>
                <c:ptCount val="26"/>
                <c:pt idx="0">
                  <c:v>74</c:v>
                </c:pt>
                <c:pt idx="1">
                  <c:v>39</c:v>
                </c:pt>
                <c:pt idx="2">
                  <c:v>55</c:v>
                </c:pt>
                <c:pt idx="3">
                  <c:v>28</c:v>
                </c:pt>
                <c:pt idx="4">
                  <c:v>61</c:v>
                </c:pt>
                <c:pt idx="5">
                  <c:v>96</c:v>
                </c:pt>
                <c:pt idx="6">
                  <c:v>91</c:v>
                </c:pt>
                <c:pt idx="7">
                  <c:v>70</c:v>
                </c:pt>
                <c:pt idx="8">
                  <c:v>19</c:v>
                </c:pt>
                <c:pt idx="9">
                  <c:v>113</c:v>
                </c:pt>
                <c:pt idx="10">
                  <c:v>27</c:v>
                </c:pt>
                <c:pt idx="11">
                  <c:v>23</c:v>
                </c:pt>
                <c:pt idx="12">
                  <c:v>162</c:v>
                </c:pt>
                <c:pt idx="13">
                  <c:v>32</c:v>
                </c:pt>
                <c:pt idx="14">
                  <c:v>30</c:v>
                </c:pt>
                <c:pt idx="15">
                  <c:v>33</c:v>
                </c:pt>
                <c:pt idx="16">
                  <c:v>25</c:v>
                </c:pt>
                <c:pt idx="17">
                  <c:v>106</c:v>
                </c:pt>
                <c:pt idx="18">
                  <c:v>59</c:v>
                </c:pt>
                <c:pt idx="19">
                  <c:v>29</c:v>
                </c:pt>
                <c:pt idx="20">
                  <c:v>53</c:v>
                </c:pt>
                <c:pt idx="21">
                  <c:v>78</c:v>
                </c:pt>
                <c:pt idx="22">
                  <c:v>102</c:v>
                </c:pt>
                <c:pt idx="23">
                  <c:v>23</c:v>
                </c:pt>
              </c:numCache>
            </c:numRef>
          </c:xVal>
          <c:yVal>
            <c:numRef>
              <c:f>'Необл. Э110М'!$C$5:$C$30</c:f>
              <c:numCache>
                <c:formatCode>General</c:formatCode>
                <c:ptCount val="26"/>
                <c:pt idx="0">
                  <c:v>11.3</c:v>
                </c:pt>
                <c:pt idx="1">
                  <c:v>13.1</c:v>
                </c:pt>
                <c:pt idx="2">
                  <c:v>13.4</c:v>
                </c:pt>
                <c:pt idx="3">
                  <c:v>15.2</c:v>
                </c:pt>
                <c:pt idx="4">
                  <c:v>12.4</c:v>
                </c:pt>
                <c:pt idx="5">
                  <c:v>10.9</c:v>
                </c:pt>
                <c:pt idx="6">
                  <c:v>12.3</c:v>
                </c:pt>
                <c:pt idx="7">
                  <c:v>10.6</c:v>
                </c:pt>
                <c:pt idx="8">
                  <c:v>18.100000000000001</c:v>
                </c:pt>
                <c:pt idx="9">
                  <c:v>11.7</c:v>
                </c:pt>
                <c:pt idx="10">
                  <c:v>18.399999999999999</c:v>
                </c:pt>
                <c:pt idx="11">
                  <c:v>15.2</c:v>
                </c:pt>
                <c:pt idx="12">
                  <c:v>11.8</c:v>
                </c:pt>
                <c:pt idx="13">
                  <c:v>16.100000000000001</c:v>
                </c:pt>
                <c:pt idx="14">
                  <c:v>15.5</c:v>
                </c:pt>
                <c:pt idx="15">
                  <c:v>13.2</c:v>
                </c:pt>
                <c:pt idx="16">
                  <c:v>12.5</c:v>
                </c:pt>
                <c:pt idx="17">
                  <c:v>11</c:v>
                </c:pt>
                <c:pt idx="18">
                  <c:v>10.4</c:v>
                </c:pt>
                <c:pt idx="19">
                  <c:v>13.2</c:v>
                </c:pt>
                <c:pt idx="20">
                  <c:v>11</c:v>
                </c:pt>
                <c:pt idx="21">
                  <c:v>10.199999999999999</c:v>
                </c:pt>
                <c:pt idx="22">
                  <c:v>9.4</c:v>
                </c:pt>
                <c:pt idx="23">
                  <c:v>12.4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46-4AE9-B475-75F5294BE473}"/>
            </c:ext>
          </c:extLst>
        </c:ser>
        <c:ser>
          <c:idx val="1"/>
          <c:order val="1"/>
          <c:tx>
            <c:strRef>
              <c:f>'Необл. Э110М'!$D$4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'Необл. Э110М'!$B$5:$B$30</c:f>
              <c:numCache>
                <c:formatCode>General</c:formatCode>
                <c:ptCount val="26"/>
                <c:pt idx="0">
                  <c:v>74</c:v>
                </c:pt>
                <c:pt idx="1">
                  <c:v>39</c:v>
                </c:pt>
                <c:pt idx="2">
                  <c:v>55</c:v>
                </c:pt>
                <c:pt idx="3">
                  <c:v>28</c:v>
                </c:pt>
                <c:pt idx="4">
                  <c:v>61</c:v>
                </c:pt>
                <c:pt idx="5">
                  <c:v>96</c:v>
                </c:pt>
                <c:pt idx="6">
                  <c:v>91</c:v>
                </c:pt>
                <c:pt idx="7">
                  <c:v>70</c:v>
                </c:pt>
                <c:pt idx="8">
                  <c:v>19</c:v>
                </c:pt>
                <c:pt idx="9">
                  <c:v>113</c:v>
                </c:pt>
                <c:pt idx="10">
                  <c:v>27</c:v>
                </c:pt>
                <c:pt idx="11">
                  <c:v>23</c:v>
                </c:pt>
                <c:pt idx="12">
                  <c:v>162</c:v>
                </c:pt>
                <c:pt idx="13">
                  <c:v>32</c:v>
                </c:pt>
                <c:pt idx="14">
                  <c:v>30</c:v>
                </c:pt>
                <c:pt idx="15">
                  <c:v>33</c:v>
                </c:pt>
                <c:pt idx="16">
                  <c:v>25</c:v>
                </c:pt>
                <c:pt idx="17">
                  <c:v>106</c:v>
                </c:pt>
                <c:pt idx="18">
                  <c:v>59</c:v>
                </c:pt>
                <c:pt idx="19">
                  <c:v>29</c:v>
                </c:pt>
                <c:pt idx="20">
                  <c:v>53</c:v>
                </c:pt>
                <c:pt idx="21">
                  <c:v>78</c:v>
                </c:pt>
                <c:pt idx="22">
                  <c:v>102</c:v>
                </c:pt>
                <c:pt idx="23">
                  <c:v>23</c:v>
                </c:pt>
              </c:numCache>
            </c:numRef>
          </c:xVal>
          <c:yVal>
            <c:numRef>
              <c:f>'Необл. Э110М'!$D$5:$D$30</c:f>
              <c:numCache>
                <c:formatCode>General</c:formatCode>
                <c:ptCount val="26"/>
                <c:pt idx="0">
                  <c:v>88.7</c:v>
                </c:pt>
                <c:pt idx="1">
                  <c:v>86.9</c:v>
                </c:pt>
                <c:pt idx="2">
                  <c:v>86.6</c:v>
                </c:pt>
                <c:pt idx="3">
                  <c:v>84.8</c:v>
                </c:pt>
                <c:pt idx="4">
                  <c:v>87.6</c:v>
                </c:pt>
                <c:pt idx="5">
                  <c:v>89.1</c:v>
                </c:pt>
                <c:pt idx="6">
                  <c:v>87.7</c:v>
                </c:pt>
                <c:pt idx="7">
                  <c:v>89.4</c:v>
                </c:pt>
                <c:pt idx="8">
                  <c:v>81.900000000000006</c:v>
                </c:pt>
                <c:pt idx="9">
                  <c:v>88.3</c:v>
                </c:pt>
                <c:pt idx="10">
                  <c:v>81.599999999999994</c:v>
                </c:pt>
                <c:pt idx="11">
                  <c:v>84.8</c:v>
                </c:pt>
                <c:pt idx="12">
                  <c:v>88.2</c:v>
                </c:pt>
                <c:pt idx="13">
                  <c:v>83.9</c:v>
                </c:pt>
                <c:pt idx="14">
                  <c:v>84.5</c:v>
                </c:pt>
                <c:pt idx="15">
                  <c:v>86.8</c:v>
                </c:pt>
                <c:pt idx="16">
                  <c:v>87.5</c:v>
                </c:pt>
                <c:pt idx="17">
                  <c:v>89</c:v>
                </c:pt>
                <c:pt idx="18">
                  <c:v>89.6</c:v>
                </c:pt>
                <c:pt idx="19">
                  <c:v>86.8</c:v>
                </c:pt>
                <c:pt idx="20">
                  <c:v>89</c:v>
                </c:pt>
                <c:pt idx="21">
                  <c:v>89.8</c:v>
                </c:pt>
                <c:pt idx="22">
                  <c:v>90.6</c:v>
                </c:pt>
                <c:pt idx="23">
                  <c:v>87.6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46-4AE9-B475-75F5294BE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24704"/>
        <c:axId val="112827008"/>
      </c:scatterChart>
      <c:valAx>
        <c:axId val="11282470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Diameter</a:t>
                </a:r>
                <a:r>
                  <a:rPr lang="ru-RU" sz="1200" dirty="0" smtClean="0"/>
                  <a:t>, </a:t>
                </a:r>
                <a:r>
                  <a:rPr lang="en-US" sz="1200" dirty="0" smtClean="0"/>
                  <a:t>nm</a:t>
                </a:r>
                <a:endParaRPr lang="ru-RU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827008"/>
        <c:crosses val="autoZero"/>
        <c:crossBetween val="midCat"/>
      </c:valAx>
      <c:valAx>
        <c:axId val="1128270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Composition,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 smtClean="0"/>
                  <a:t>at.%</a:t>
                </a:r>
                <a:endParaRPr lang="ru-RU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82470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825527994105434"/>
          <c:y val="0.33006012427360309"/>
          <c:w val="0.15407031654412773"/>
          <c:h val="0.24717238221991406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en-US" sz="1400" dirty="0" smtClean="0">
                <a:solidFill>
                  <a:srgbClr val="FF0000"/>
                </a:solidFill>
              </a:rPr>
              <a:t>2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271207430340557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877518019225925"/>
          <c:y val="0.12394366197183099"/>
          <c:w val="0.75890300090197704"/>
          <c:h val="0.641624003752465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3758мм'!$C$4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3758мм'!$B$5:$B$29</c:f>
              <c:numCache>
                <c:formatCode>General</c:formatCode>
                <c:ptCount val="25"/>
                <c:pt idx="0">
                  <c:v>95</c:v>
                </c:pt>
                <c:pt idx="1">
                  <c:v>41</c:v>
                </c:pt>
                <c:pt idx="2">
                  <c:v>20</c:v>
                </c:pt>
                <c:pt idx="3">
                  <c:v>23</c:v>
                </c:pt>
                <c:pt idx="4">
                  <c:v>92</c:v>
                </c:pt>
                <c:pt idx="5">
                  <c:v>125</c:v>
                </c:pt>
                <c:pt idx="6">
                  <c:v>101</c:v>
                </c:pt>
                <c:pt idx="7">
                  <c:v>47</c:v>
                </c:pt>
                <c:pt idx="8">
                  <c:v>68</c:v>
                </c:pt>
                <c:pt idx="9">
                  <c:v>59</c:v>
                </c:pt>
                <c:pt idx="10">
                  <c:v>83</c:v>
                </c:pt>
                <c:pt idx="11">
                  <c:v>66</c:v>
                </c:pt>
                <c:pt idx="12">
                  <c:v>27</c:v>
                </c:pt>
                <c:pt idx="13">
                  <c:v>120</c:v>
                </c:pt>
                <c:pt idx="14">
                  <c:v>105</c:v>
                </c:pt>
                <c:pt idx="15">
                  <c:v>39</c:v>
                </c:pt>
                <c:pt idx="16">
                  <c:v>111</c:v>
                </c:pt>
                <c:pt idx="17">
                  <c:v>98</c:v>
                </c:pt>
                <c:pt idx="18">
                  <c:v>129</c:v>
                </c:pt>
                <c:pt idx="19">
                  <c:v>22</c:v>
                </c:pt>
                <c:pt idx="20">
                  <c:v>41</c:v>
                </c:pt>
              </c:numCache>
            </c:numRef>
          </c:xVal>
          <c:yVal>
            <c:numRef>
              <c:f>'1 3758мм'!$C$5:$C$29</c:f>
              <c:numCache>
                <c:formatCode>General</c:formatCode>
                <c:ptCount val="25"/>
                <c:pt idx="0">
                  <c:v>9.31</c:v>
                </c:pt>
                <c:pt idx="1">
                  <c:v>12.27</c:v>
                </c:pt>
                <c:pt idx="2">
                  <c:v>14.51</c:v>
                </c:pt>
                <c:pt idx="3">
                  <c:v>14.3</c:v>
                </c:pt>
                <c:pt idx="4">
                  <c:v>10.68</c:v>
                </c:pt>
                <c:pt idx="5">
                  <c:v>8.9</c:v>
                </c:pt>
                <c:pt idx="6">
                  <c:v>10.61</c:v>
                </c:pt>
                <c:pt idx="7">
                  <c:v>11.63</c:v>
                </c:pt>
                <c:pt idx="8">
                  <c:v>12.11</c:v>
                </c:pt>
                <c:pt idx="9">
                  <c:v>11.33</c:v>
                </c:pt>
                <c:pt idx="10">
                  <c:v>9.5299999999999994</c:v>
                </c:pt>
                <c:pt idx="11">
                  <c:v>11.13</c:v>
                </c:pt>
                <c:pt idx="12">
                  <c:v>13.27</c:v>
                </c:pt>
                <c:pt idx="13">
                  <c:v>10.59</c:v>
                </c:pt>
                <c:pt idx="14">
                  <c:v>9.81</c:v>
                </c:pt>
                <c:pt idx="15">
                  <c:v>11.66</c:v>
                </c:pt>
                <c:pt idx="16">
                  <c:v>10.42</c:v>
                </c:pt>
                <c:pt idx="17">
                  <c:v>9.58</c:v>
                </c:pt>
                <c:pt idx="18">
                  <c:v>10.91</c:v>
                </c:pt>
                <c:pt idx="19">
                  <c:v>13.8</c:v>
                </c:pt>
                <c:pt idx="20">
                  <c:v>10.96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83-45A3-8320-F3F49644106C}"/>
            </c:ext>
          </c:extLst>
        </c:ser>
        <c:ser>
          <c:idx val="1"/>
          <c:order val="1"/>
          <c:tx>
            <c:strRef>
              <c:f>'1 3758мм'!$D$4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3758мм'!$B$5:$B$29</c:f>
              <c:numCache>
                <c:formatCode>General</c:formatCode>
                <c:ptCount val="25"/>
                <c:pt idx="0">
                  <c:v>95</c:v>
                </c:pt>
                <c:pt idx="1">
                  <c:v>41</c:v>
                </c:pt>
                <c:pt idx="2">
                  <c:v>20</c:v>
                </c:pt>
                <c:pt idx="3">
                  <c:v>23</c:v>
                </c:pt>
                <c:pt idx="4">
                  <c:v>92</c:v>
                </c:pt>
                <c:pt idx="5">
                  <c:v>125</c:v>
                </c:pt>
                <c:pt idx="6">
                  <c:v>101</c:v>
                </c:pt>
                <c:pt idx="7">
                  <c:v>47</c:v>
                </c:pt>
                <c:pt idx="8">
                  <c:v>68</c:v>
                </c:pt>
                <c:pt idx="9">
                  <c:v>59</c:v>
                </c:pt>
                <c:pt idx="10">
                  <c:v>83</c:v>
                </c:pt>
                <c:pt idx="11">
                  <c:v>66</c:v>
                </c:pt>
                <c:pt idx="12">
                  <c:v>27</c:v>
                </c:pt>
                <c:pt idx="13">
                  <c:v>120</c:v>
                </c:pt>
                <c:pt idx="14">
                  <c:v>105</c:v>
                </c:pt>
                <c:pt idx="15">
                  <c:v>39</c:v>
                </c:pt>
                <c:pt idx="16">
                  <c:v>111</c:v>
                </c:pt>
                <c:pt idx="17">
                  <c:v>98</c:v>
                </c:pt>
                <c:pt idx="18">
                  <c:v>129</c:v>
                </c:pt>
                <c:pt idx="19">
                  <c:v>22</c:v>
                </c:pt>
                <c:pt idx="20">
                  <c:v>41</c:v>
                </c:pt>
              </c:numCache>
            </c:numRef>
          </c:xVal>
          <c:yVal>
            <c:numRef>
              <c:f>'1 3758мм'!$D$5:$D$29</c:f>
              <c:numCache>
                <c:formatCode>General</c:formatCode>
                <c:ptCount val="25"/>
                <c:pt idx="0">
                  <c:v>90.69</c:v>
                </c:pt>
                <c:pt idx="1">
                  <c:v>87.73</c:v>
                </c:pt>
                <c:pt idx="2">
                  <c:v>85.49</c:v>
                </c:pt>
                <c:pt idx="3">
                  <c:v>85.7</c:v>
                </c:pt>
                <c:pt idx="4">
                  <c:v>89.32</c:v>
                </c:pt>
                <c:pt idx="5">
                  <c:v>91</c:v>
                </c:pt>
                <c:pt idx="6">
                  <c:v>89.39</c:v>
                </c:pt>
                <c:pt idx="7">
                  <c:v>88.37</c:v>
                </c:pt>
                <c:pt idx="8">
                  <c:v>87.89</c:v>
                </c:pt>
                <c:pt idx="9">
                  <c:v>88.67</c:v>
                </c:pt>
                <c:pt idx="10">
                  <c:v>90.47</c:v>
                </c:pt>
                <c:pt idx="11">
                  <c:v>88.87</c:v>
                </c:pt>
                <c:pt idx="12">
                  <c:v>86.73</c:v>
                </c:pt>
                <c:pt idx="13">
                  <c:v>89.41</c:v>
                </c:pt>
                <c:pt idx="14">
                  <c:v>90.19</c:v>
                </c:pt>
                <c:pt idx="15">
                  <c:v>88.34</c:v>
                </c:pt>
                <c:pt idx="16">
                  <c:v>89.58</c:v>
                </c:pt>
                <c:pt idx="17">
                  <c:v>90.42</c:v>
                </c:pt>
                <c:pt idx="18">
                  <c:v>89.09</c:v>
                </c:pt>
                <c:pt idx="19">
                  <c:v>86.2</c:v>
                </c:pt>
                <c:pt idx="20">
                  <c:v>89.04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83-45A3-8320-F3F496441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94464"/>
        <c:axId val="112513408"/>
      </c:scatterChart>
      <c:valAx>
        <c:axId val="11249446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Diameter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13408"/>
        <c:crosses val="autoZero"/>
        <c:crossBetween val="midCat"/>
      </c:valAx>
      <c:valAx>
        <c:axId val="1125134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Composition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at</a:t>
                </a:r>
                <a:r>
                  <a:rPr lang="ru-RU" sz="1400" dirty="0" smtClean="0"/>
                  <a:t>.%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49446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198673315409301"/>
          <c:y val="2.4103878349556615E-2"/>
          <c:w val="0.1450139792111895"/>
          <c:h val="0.285050574095158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7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2712074303405573"/>
          <c:y val="1.26142546043270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285375064151175"/>
          <c:y val="0.12459016393442623"/>
          <c:w val="0.76320824811759391"/>
          <c:h val="0.65901639344262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3435мм'!$C$4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3435мм'!$B$5:$B$32</c:f>
              <c:numCache>
                <c:formatCode>General</c:formatCode>
                <c:ptCount val="28"/>
                <c:pt idx="0">
                  <c:v>95</c:v>
                </c:pt>
                <c:pt idx="1">
                  <c:v>128</c:v>
                </c:pt>
                <c:pt idx="2">
                  <c:v>93</c:v>
                </c:pt>
                <c:pt idx="3">
                  <c:v>70</c:v>
                </c:pt>
                <c:pt idx="4">
                  <c:v>86</c:v>
                </c:pt>
                <c:pt idx="5">
                  <c:v>90</c:v>
                </c:pt>
                <c:pt idx="6">
                  <c:v>150</c:v>
                </c:pt>
                <c:pt idx="7">
                  <c:v>62</c:v>
                </c:pt>
                <c:pt idx="8">
                  <c:v>52</c:v>
                </c:pt>
                <c:pt idx="9">
                  <c:v>88</c:v>
                </c:pt>
                <c:pt idx="10">
                  <c:v>46</c:v>
                </c:pt>
                <c:pt idx="11">
                  <c:v>68</c:v>
                </c:pt>
                <c:pt idx="12">
                  <c:v>121</c:v>
                </c:pt>
                <c:pt idx="13">
                  <c:v>103</c:v>
                </c:pt>
                <c:pt idx="14">
                  <c:v>72</c:v>
                </c:pt>
                <c:pt idx="15">
                  <c:v>77</c:v>
                </c:pt>
                <c:pt idx="16">
                  <c:v>102</c:v>
                </c:pt>
                <c:pt idx="17">
                  <c:v>47</c:v>
                </c:pt>
                <c:pt idx="18">
                  <c:v>45</c:v>
                </c:pt>
                <c:pt idx="19">
                  <c:v>142</c:v>
                </c:pt>
                <c:pt idx="20">
                  <c:v>145</c:v>
                </c:pt>
                <c:pt idx="21">
                  <c:v>117</c:v>
                </c:pt>
                <c:pt idx="22">
                  <c:v>127</c:v>
                </c:pt>
                <c:pt idx="23">
                  <c:v>31</c:v>
                </c:pt>
                <c:pt idx="24">
                  <c:v>62</c:v>
                </c:pt>
                <c:pt idx="25">
                  <c:v>43</c:v>
                </c:pt>
                <c:pt idx="26">
                  <c:v>160</c:v>
                </c:pt>
                <c:pt idx="27">
                  <c:v>153</c:v>
                </c:pt>
              </c:numCache>
            </c:numRef>
          </c:xVal>
          <c:yVal>
            <c:numRef>
              <c:f>'1 3435мм'!$C$5:$C$32</c:f>
              <c:numCache>
                <c:formatCode>General</c:formatCode>
                <c:ptCount val="28"/>
                <c:pt idx="0">
                  <c:v>28.87</c:v>
                </c:pt>
                <c:pt idx="1">
                  <c:v>23.3</c:v>
                </c:pt>
                <c:pt idx="2">
                  <c:v>29.64</c:v>
                </c:pt>
                <c:pt idx="3">
                  <c:v>29.53</c:v>
                </c:pt>
                <c:pt idx="4">
                  <c:v>25.84</c:v>
                </c:pt>
                <c:pt idx="5">
                  <c:v>25.44</c:v>
                </c:pt>
                <c:pt idx="6">
                  <c:v>22.95</c:v>
                </c:pt>
                <c:pt idx="7">
                  <c:v>32.14</c:v>
                </c:pt>
                <c:pt idx="8">
                  <c:v>38.47</c:v>
                </c:pt>
                <c:pt idx="9">
                  <c:v>26.79</c:v>
                </c:pt>
                <c:pt idx="10">
                  <c:v>35.21</c:v>
                </c:pt>
                <c:pt idx="11">
                  <c:v>31.67</c:v>
                </c:pt>
                <c:pt idx="12">
                  <c:v>18.87</c:v>
                </c:pt>
                <c:pt idx="13">
                  <c:v>21.56</c:v>
                </c:pt>
                <c:pt idx="14">
                  <c:v>28</c:v>
                </c:pt>
                <c:pt idx="15">
                  <c:v>22.41</c:v>
                </c:pt>
                <c:pt idx="16">
                  <c:v>21.66</c:v>
                </c:pt>
                <c:pt idx="17">
                  <c:v>33.869999999999997</c:v>
                </c:pt>
                <c:pt idx="18">
                  <c:v>34.869999999999997</c:v>
                </c:pt>
                <c:pt idx="19">
                  <c:v>23.52</c:v>
                </c:pt>
                <c:pt idx="20">
                  <c:v>17.91</c:v>
                </c:pt>
                <c:pt idx="21">
                  <c:v>22.62</c:v>
                </c:pt>
                <c:pt idx="22">
                  <c:v>22.2</c:v>
                </c:pt>
                <c:pt idx="23">
                  <c:v>45.86</c:v>
                </c:pt>
                <c:pt idx="24">
                  <c:v>35.35</c:v>
                </c:pt>
                <c:pt idx="25">
                  <c:v>40.46</c:v>
                </c:pt>
                <c:pt idx="26">
                  <c:v>18.989999999999998</c:v>
                </c:pt>
                <c:pt idx="27">
                  <c:v>20.51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36-4AC4-9C39-1C1ABA0CEE25}"/>
            </c:ext>
          </c:extLst>
        </c:ser>
        <c:ser>
          <c:idx val="1"/>
          <c:order val="1"/>
          <c:tx>
            <c:strRef>
              <c:f>'1 3435мм'!$D$4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3435мм'!$B$5:$B$32</c:f>
              <c:numCache>
                <c:formatCode>General</c:formatCode>
                <c:ptCount val="28"/>
                <c:pt idx="0">
                  <c:v>95</c:v>
                </c:pt>
                <c:pt idx="1">
                  <c:v>128</c:v>
                </c:pt>
                <c:pt idx="2">
                  <c:v>93</c:v>
                </c:pt>
                <c:pt idx="3">
                  <c:v>70</c:v>
                </c:pt>
                <c:pt idx="4">
                  <c:v>86</c:v>
                </c:pt>
                <c:pt idx="5">
                  <c:v>90</c:v>
                </c:pt>
                <c:pt idx="6">
                  <c:v>150</c:v>
                </c:pt>
                <c:pt idx="7">
                  <c:v>62</c:v>
                </c:pt>
                <c:pt idx="8">
                  <c:v>52</c:v>
                </c:pt>
                <c:pt idx="9">
                  <c:v>88</c:v>
                </c:pt>
                <c:pt idx="10">
                  <c:v>46</c:v>
                </c:pt>
                <c:pt idx="11">
                  <c:v>68</c:v>
                </c:pt>
                <c:pt idx="12">
                  <c:v>121</c:v>
                </c:pt>
                <c:pt idx="13">
                  <c:v>103</c:v>
                </c:pt>
                <c:pt idx="14">
                  <c:v>72</c:v>
                </c:pt>
                <c:pt idx="15">
                  <c:v>77</c:v>
                </c:pt>
                <c:pt idx="16">
                  <c:v>102</c:v>
                </c:pt>
                <c:pt idx="17">
                  <c:v>47</c:v>
                </c:pt>
                <c:pt idx="18">
                  <c:v>45</c:v>
                </c:pt>
                <c:pt idx="19">
                  <c:v>142</c:v>
                </c:pt>
                <c:pt idx="20">
                  <c:v>145</c:v>
                </c:pt>
                <c:pt idx="21">
                  <c:v>117</c:v>
                </c:pt>
                <c:pt idx="22">
                  <c:v>127</c:v>
                </c:pt>
                <c:pt idx="23">
                  <c:v>31</c:v>
                </c:pt>
                <c:pt idx="24">
                  <c:v>62</c:v>
                </c:pt>
                <c:pt idx="25">
                  <c:v>43</c:v>
                </c:pt>
                <c:pt idx="26">
                  <c:v>160</c:v>
                </c:pt>
                <c:pt idx="27">
                  <c:v>153</c:v>
                </c:pt>
              </c:numCache>
            </c:numRef>
          </c:xVal>
          <c:yVal>
            <c:numRef>
              <c:f>'1 3435мм'!$D$5:$D$32</c:f>
              <c:numCache>
                <c:formatCode>General</c:formatCode>
                <c:ptCount val="28"/>
                <c:pt idx="0">
                  <c:v>71.13</c:v>
                </c:pt>
                <c:pt idx="1">
                  <c:v>75.7</c:v>
                </c:pt>
                <c:pt idx="2">
                  <c:v>70.36</c:v>
                </c:pt>
                <c:pt idx="3">
                  <c:v>70.47</c:v>
                </c:pt>
                <c:pt idx="4">
                  <c:v>74.16</c:v>
                </c:pt>
                <c:pt idx="5">
                  <c:v>74.56</c:v>
                </c:pt>
                <c:pt idx="6">
                  <c:v>77.05</c:v>
                </c:pt>
                <c:pt idx="7">
                  <c:v>67.86</c:v>
                </c:pt>
                <c:pt idx="8">
                  <c:v>61.53</c:v>
                </c:pt>
                <c:pt idx="9">
                  <c:v>73.209999999999994</c:v>
                </c:pt>
                <c:pt idx="10">
                  <c:v>64.790000000000006</c:v>
                </c:pt>
                <c:pt idx="11">
                  <c:v>68.33</c:v>
                </c:pt>
                <c:pt idx="12">
                  <c:v>81.13</c:v>
                </c:pt>
                <c:pt idx="13">
                  <c:v>78.44</c:v>
                </c:pt>
                <c:pt idx="14">
                  <c:v>72</c:v>
                </c:pt>
                <c:pt idx="15">
                  <c:v>77.59</c:v>
                </c:pt>
                <c:pt idx="16">
                  <c:v>78.34</c:v>
                </c:pt>
                <c:pt idx="17">
                  <c:v>66.13</c:v>
                </c:pt>
                <c:pt idx="18">
                  <c:v>65.13</c:v>
                </c:pt>
                <c:pt idx="19">
                  <c:v>76.48</c:v>
                </c:pt>
                <c:pt idx="20">
                  <c:v>82.09</c:v>
                </c:pt>
                <c:pt idx="21">
                  <c:v>77.38</c:v>
                </c:pt>
                <c:pt idx="22">
                  <c:v>77.8</c:v>
                </c:pt>
                <c:pt idx="23">
                  <c:v>54.14</c:v>
                </c:pt>
                <c:pt idx="24">
                  <c:v>64.650000000000006</c:v>
                </c:pt>
                <c:pt idx="25">
                  <c:v>59.54</c:v>
                </c:pt>
                <c:pt idx="26">
                  <c:v>81.010000000000005</c:v>
                </c:pt>
                <c:pt idx="27">
                  <c:v>79.489999999999995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36-4AC4-9C39-1C1ABA0CE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43616"/>
        <c:axId val="112546176"/>
      </c:scatterChart>
      <c:valAx>
        <c:axId val="112543616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Diameter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46176"/>
        <c:crosses val="autoZero"/>
        <c:crossBetween val="midCat"/>
      </c:valAx>
      <c:valAx>
        <c:axId val="11254617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Composition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at</a:t>
                </a:r>
                <a:r>
                  <a:rPr lang="ru-RU" sz="1400" dirty="0" smtClean="0"/>
                  <a:t>.%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43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en-US" sz="1400" dirty="0" smtClean="0">
                <a:solidFill>
                  <a:srgbClr val="FF0000"/>
                </a:solidFill>
              </a:rPr>
              <a:t>11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86903717328810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51739167068808"/>
          <c:y val="0.11080332409972299"/>
          <c:w val="0.73688259760553343"/>
          <c:h val="0.653711393489708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1020мм'!$C$4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 1020мм'!$B$5:$B$26</c:f>
              <c:numCache>
                <c:formatCode>General</c:formatCode>
                <c:ptCount val="22"/>
                <c:pt idx="0">
                  <c:v>91</c:v>
                </c:pt>
                <c:pt idx="1">
                  <c:v>69</c:v>
                </c:pt>
                <c:pt idx="2">
                  <c:v>39</c:v>
                </c:pt>
                <c:pt idx="3">
                  <c:v>49</c:v>
                </c:pt>
                <c:pt idx="4">
                  <c:v>111</c:v>
                </c:pt>
                <c:pt idx="5">
                  <c:v>43</c:v>
                </c:pt>
                <c:pt idx="6">
                  <c:v>159</c:v>
                </c:pt>
                <c:pt idx="7">
                  <c:v>76</c:v>
                </c:pt>
                <c:pt idx="8">
                  <c:v>114</c:v>
                </c:pt>
                <c:pt idx="9">
                  <c:v>66</c:v>
                </c:pt>
                <c:pt idx="10">
                  <c:v>51</c:v>
                </c:pt>
                <c:pt idx="11">
                  <c:v>30</c:v>
                </c:pt>
                <c:pt idx="12">
                  <c:v>56</c:v>
                </c:pt>
                <c:pt idx="13">
                  <c:v>42</c:v>
                </c:pt>
                <c:pt idx="14">
                  <c:v>89</c:v>
                </c:pt>
                <c:pt idx="15">
                  <c:v>134</c:v>
                </c:pt>
              </c:numCache>
            </c:numRef>
          </c:xVal>
          <c:yVal>
            <c:numRef>
              <c:f>'1 1020мм'!$C$5:$C$26</c:f>
              <c:numCache>
                <c:formatCode>General</c:formatCode>
                <c:ptCount val="22"/>
                <c:pt idx="0">
                  <c:v>33.86</c:v>
                </c:pt>
                <c:pt idx="1">
                  <c:v>43.79</c:v>
                </c:pt>
                <c:pt idx="2">
                  <c:v>49</c:v>
                </c:pt>
                <c:pt idx="3">
                  <c:v>42.61</c:v>
                </c:pt>
                <c:pt idx="4">
                  <c:v>30.37</c:v>
                </c:pt>
                <c:pt idx="5">
                  <c:v>48.82</c:v>
                </c:pt>
                <c:pt idx="6">
                  <c:v>26.94</c:v>
                </c:pt>
                <c:pt idx="7">
                  <c:v>36.31</c:v>
                </c:pt>
                <c:pt idx="8">
                  <c:v>29.7</c:v>
                </c:pt>
                <c:pt idx="9">
                  <c:v>42.59</c:v>
                </c:pt>
                <c:pt idx="10">
                  <c:v>44.27</c:v>
                </c:pt>
                <c:pt idx="11">
                  <c:v>48.22</c:v>
                </c:pt>
                <c:pt idx="12">
                  <c:v>42.94</c:v>
                </c:pt>
                <c:pt idx="13">
                  <c:v>53.24</c:v>
                </c:pt>
                <c:pt idx="14">
                  <c:v>34.380000000000003</c:v>
                </c:pt>
                <c:pt idx="15">
                  <c:v>28.51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EB-4A59-A734-12267735F430}"/>
            </c:ext>
          </c:extLst>
        </c:ser>
        <c:ser>
          <c:idx val="1"/>
          <c:order val="1"/>
          <c:tx>
            <c:strRef>
              <c:f>'1 1020мм'!$D$4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 1020мм'!$B$5:$B$26</c:f>
              <c:numCache>
                <c:formatCode>General</c:formatCode>
                <c:ptCount val="22"/>
                <c:pt idx="0">
                  <c:v>91</c:v>
                </c:pt>
                <c:pt idx="1">
                  <c:v>69</c:v>
                </c:pt>
                <c:pt idx="2">
                  <c:v>39</c:v>
                </c:pt>
                <c:pt idx="3">
                  <c:v>49</c:v>
                </c:pt>
                <c:pt idx="4">
                  <c:v>111</c:v>
                </c:pt>
                <c:pt idx="5">
                  <c:v>43</c:v>
                </c:pt>
                <c:pt idx="6">
                  <c:v>159</c:v>
                </c:pt>
                <c:pt idx="7">
                  <c:v>76</c:v>
                </c:pt>
                <c:pt idx="8">
                  <c:v>114</c:v>
                </c:pt>
                <c:pt idx="9">
                  <c:v>66</c:v>
                </c:pt>
                <c:pt idx="10">
                  <c:v>51</c:v>
                </c:pt>
                <c:pt idx="11">
                  <c:v>30</c:v>
                </c:pt>
                <c:pt idx="12">
                  <c:v>56</c:v>
                </c:pt>
                <c:pt idx="13">
                  <c:v>42</c:v>
                </c:pt>
                <c:pt idx="14">
                  <c:v>89</c:v>
                </c:pt>
                <c:pt idx="15">
                  <c:v>134</c:v>
                </c:pt>
              </c:numCache>
            </c:numRef>
          </c:xVal>
          <c:yVal>
            <c:numRef>
              <c:f>'1 1020мм'!$D$5:$D$26</c:f>
              <c:numCache>
                <c:formatCode>General</c:formatCode>
                <c:ptCount val="22"/>
                <c:pt idx="0">
                  <c:v>66.14</c:v>
                </c:pt>
                <c:pt idx="1">
                  <c:v>56.21</c:v>
                </c:pt>
                <c:pt idx="2">
                  <c:v>51</c:v>
                </c:pt>
                <c:pt idx="3">
                  <c:v>57.39</c:v>
                </c:pt>
                <c:pt idx="4">
                  <c:v>69.63</c:v>
                </c:pt>
                <c:pt idx="5">
                  <c:v>51.18</c:v>
                </c:pt>
                <c:pt idx="6">
                  <c:v>73.06</c:v>
                </c:pt>
                <c:pt idx="7">
                  <c:v>63.69</c:v>
                </c:pt>
                <c:pt idx="8">
                  <c:v>70.3</c:v>
                </c:pt>
                <c:pt idx="9">
                  <c:v>57.41</c:v>
                </c:pt>
                <c:pt idx="10">
                  <c:v>55.73</c:v>
                </c:pt>
                <c:pt idx="11">
                  <c:v>51.78</c:v>
                </c:pt>
                <c:pt idx="12">
                  <c:v>57.06</c:v>
                </c:pt>
                <c:pt idx="13">
                  <c:v>46.76</c:v>
                </c:pt>
                <c:pt idx="14">
                  <c:v>65.62</c:v>
                </c:pt>
                <c:pt idx="15">
                  <c:v>71.489999999999995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EB-4A59-A734-12267735F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98016"/>
        <c:axId val="112612864"/>
      </c:scatterChart>
      <c:valAx>
        <c:axId val="112598016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Diameter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12864"/>
        <c:crosses val="autoZero"/>
        <c:crossBetween val="midCat"/>
        <c:majorUnit val="50"/>
      </c:valAx>
      <c:valAx>
        <c:axId val="11261286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Composition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at</a:t>
                </a:r>
                <a:r>
                  <a:rPr lang="ru-RU" sz="1400" dirty="0" smtClean="0"/>
                  <a:t>.%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5980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FF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FF0000"/>
                </a:solidFill>
              </a:rPr>
              <a:t>17 </a:t>
            </a:r>
            <a:r>
              <a:rPr lang="en-US" sz="1400" dirty="0" err="1" smtClean="0">
                <a:solidFill>
                  <a:srgbClr val="FF0000"/>
                </a:solidFill>
              </a:rPr>
              <a:t>dpa</a:t>
            </a:r>
            <a:endParaRPr lang="ru-RU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334373450996642"/>
          <c:y val="6.339479633548126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79346002711584"/>
          <c:y val="0.14144759561252893"/>
          <c:w val="0.77150538869866947"/>
          <c:h val="0.615674787689828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'1932мм 2016'!$C$3</c:f>
              <c:strCache>
                <c:ptCount val="1"/>
                <c:pt idx="0">
                  <c:v>Zr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'1932мм 2016'!$B$4:$B$29</c:f>
              <c:numCache>
                <c:formatCode>General</c:formatCode>
                <c:ptCount val="26"/>
                <c:pt idx="0">
                  <c:v>81</c:v>
                </c:pt>
                <c:pt idx="1">
                  <c:v>77</c:v>
                </c:pt>
                <c:pt idx="2">
                  <c:v>116</c:v>
                </c:pt>
                <c:pt idx="3">
                  <c:v>111</c:v>
                </c:pt>
                <c:pt idx="4">
                  <c:v>57</c:v>
                </c:pt>
                <c:pt idx="5">
                  <c:v>82</c:v>
                </c:pt>
                <c:pt idx="6">
                  <c:v>44</c:v>
                </c:pt>
                <c:pt idx="7">
                  <c:v>134</c:v>
                </c:pt>
                <c:pt idx="8">
                  <c:v>83</c:v>
                </c:pt>
                <c:pt idx="9">
                  <c:v>56</c:v>
                </c:pt>
                <c:pt idx="10">
                  <c:v>122</c:v>
                </c:pt>
                <c:pt idx="11">
                  <c:v>61</c:v>
                </c:pt>
                <c:pt idx="12">
                  <c:v>56</c:v>
                </c:pt>
                <c:pt idx="15">
                  <c:v>48</c:v>
                </c:pt>
                <c:pt idx="16">
                  <c:v>34</c:v>
                </c:pt>
                <c:pt idx="17">
                  <c:v>154</c:v>
                </c:pt>
                <c:pt idx="18">
                  <c:v>110</c:v>
                </c:pt>
                <c:pt idx="19">
                  <c:v>97</c:v>
                </c:pt>
                <c:pt idx="20">
                  <c:v>96</c:v>
                </c:pt>
                <c:pt idx="21">
                  <c:v>93</c:v>
                </c:pt>
              </c:numCache>
            </c:numRef>
          </c:xVal>
          <c:yVal>
            <c:numRef>
              <c:f>'1932мм 2016'!$C$4:$C$29</c:f>
              <c:numCache>
                <c:formatCode>General</c:formatCode>
                <c:ptCount val="26"/>
                <c:pt idx="0">
                  <c:v>41.8</c:v>
                </c:pt>
                <c:pt idx="1">
                  <c:v>40.94</c:v>
                </c:pt>
                <c:pt idx="2">
                  <c:v>34.28</c:v>
                </c:pt>
                <c:pt idx="3">
                  <c:v>35</c:v>
                </c:pt>
                <c:pt idx="4">
                  <c:v>44.41</c:v>
                </c:pt>
                <c:pt idx="5">
                  <c:v>38.01</c:v>
                </c:pt>
                <c:pt idx="6">
                  <c:v>49.85</c:v>
                </c:pt>
                <c:pt idx="7">
                  <c:v>35.15</c:v>
                </c:pt>
                <c:pt idx="8">
                  <c:v>38.35</c:v>
                </c:pt>
                <c:pt idx="9">
                  <c:v>45.06</c:v>
                </c:pt>
                <c:pt idx="10">
                  <c:v>35.78</c:v>
                </c:pt>
                <c:pt idx="11">
                  <c:v>44.48</c:v>
                </c:pt>
                <c:pt idx="12">
                  <c:v>48.68</c:v>
                </c:pt>
                <c:pt idx="15">
                  <c:v>45.25</c:v>
                </c:pt>
                <c:pt idx="16">
                  <c:v>50.47</c:v>
                </c:pt>
                <c:pt idx="17">
                  <c:v>32.26</c:v>
                </c:pt>
                <c:pt idx="18">
                  <c:v>36.47</c:v>
                </c:pt>
                <c:pt idx="19">
                  <c:v>36.229999999999997</c:v>
                </c:pt>
                <c:pt idx="20">
                  <c:v>37.6</c:v>
                </c:pt>
                <c:pt idx="21">
                  <c:v>38.159999999999997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C0-4171-B787-01A22FB777EE}"/>
            </c:ext>
          </c:extLst>
        </c:ser>
        <c:ser>
          <c:idx val="1"/>
          <c:order val="1"/>
          <c:tx>
            <c:strRef>
              <c:f>'1932мм 2016'!$D$3</c:f>
              <c:strCache>
                <c:ptCount val="1"/>
                <c:pt idx="0">
                  <c:v>Nb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'1932мм 2016'!$B$4:$B$27</c:f>
              <c:numCache>
                <c:formatCode>General</c:formatCode>
                <c:ptCount val="24"/>
                <c:pt idx="0">
                  <c:v>81</c:v>
                </c:pt>
                <c:pt idx="1">
                  <c:v>77</c:v>
                </c:pt>
                <c:pt idx="2">
                  <c:v>116</c:v>
                </c:pt>
                <c:pt idx="3">
                  <c:v>111</c:v>
                </c:pt>
                <c:pt idx="4">
                  <c:v>57</c:v>
                </c:pt>
                <c:pt idx="5">
                  <c:v>82</c:v>
                </c:pt>
                <c:pt idx="6">
                  <c:v>44</c:v>
                </c:pt>
                <c:pt idx="7">
                  <c:v>134</c:v>
                </c:pt>
                <c:pt idx="8">
                  <c:v>83</c:v>
                </c:pt>
                <c:pt idx="9">
                  <c:v>56</c:v>
                </c:pt>
                <c:pt idx="10">
                  <c:v>122</c:v>
                </c:pt>
                <c:pt idx="11">
                  <c:v>61</c:v>
                </c:pt>
                <c:pt idx="12">
                  <c:v>56</c:v>
                </c:pt>
                <c:pt idx="15">
                  <c:v>48</c:v>
                </c:pt>
                <c:pt idx="16">
                  <c:v>34</c:v>
                </c:pt>
                <c:pt idx="17">
                  <c:v>154</c:v>
                </c:pt>
                <c:pt idx="18">
                  <c:v>110</c:v>
                </c:pt>
                <c:pt idx="19">
                  <c:v>97</c:v>
                </c:pt>
                <c:pt idx="20">
                  <c:v>96</c:v>
                </c:pt>
                <c:pt idx="21">
                  <c:v>93</c:v>
                </c:pt>
              </c:numCache>
            </c:numRef>
          </c:xVal>
          <c:yVal>
            <c:numRef>
              <c:f>'1932мм 2016'!$D$4:$D$27</c:f>
              <c:numCache>
                <c:formatCode>General</c:formatCode>
                <c:ptCount val="24"/>
                <c:pt idx="0">
                  <c:v>58.2</c:v>
                </c:pt>
                <c:pt idx="1">
                  <c:v>59.06</c:v>
                </c:pt>
                <c:pt idx="2">
                  <c:v>65.72</c:v>
                </c:pt>
                <c:pt idx="3">
                  <c:v>65</c:v>
                </c:pt>
                <c:pt idx="4">
                  <c:v>55.59</c:v>
                </c:pt>
                <c:pt idx="5">
                  <c:v>61.99</c:v>
                </c:pt>
                <c:pt idx="6">
                  <c:v>50.35</c:v>
                </c:pt>
                <c:pt idx="7">
                  <c:v>64.849999999999994</c:v>
                </c:pt>
                <c:pt idx="8">
                  <c:v>62.65</c:v>
                </c:pt>
                <c:pt idx="9">
                  <c:v>54.94</c:v>
                </c:pt>
                <c:pt idx="10">
                  <c:v>64.22</c:v>
                </c:pt>
                <c:pt idx="11">
                  <c:v>55.52</c:v>
                </c:pt>
                <c:pt idx="12">
                  <c:v>51.32</c:v>
                </c:pt>
                <c:pt idx="15">
                  <c:v>54.75</c:v>
                </c:pt>
                <c:pt idx="16">
                  <c:v>49.53</c:v>
                </c:pt>
                <c:pt idx="17">
                  <c:v>67.739999999999995</c:v>
                </c:pt>
                <c:pt idx="18">
                  <c:v>63.59</c:v>
                </c:pt>
                <c:pt idx="19">
                  <c:v>63.77</c:v>
                </c:pt>
                <c:pt idx="20">
                  <c:v>62.4</c:v>
                </c:pt>
                <c:pt idx="21">
                  <c:v>61.84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C0-4171-B787-01A22FB77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633728"/>
        <c:axId val="112644480"/>
      </c:scatterChart>
      <c:valAx>
        <c:axId val="112633728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Diameter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nm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44480"/>
        <c:crosses val="autoZero"/>
        <c:crossBetween val="midCat"/>
        <c:majorUnit val="50"/>
      </c:valAx>
      <c:valAx>
        <c:axId val="11264448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sz="1400" dirty="0" smtClean="0"/>
                  <a:t>Composition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at</a:t>
                </a:r>
                <a:r>
                  <a:rPr lang="ru-RU" sz="1400" dirty="0" smtClean="0"/>
                  <a:t>.%</a:t>
                </a:r>
                <a:endParaRPr lang="ru-RU" sz="1400" dirty="0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26337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205161854768"/>
          <c:y val="9.9143700787401576E-2"/>
          <c:w val="0.77199059492563427"/>
          <c:h val="0.6738646617321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'Состав от дозы'!$G$1</c:f>
              <c:strCache>
                <c:ptCount val="1"/>
                <c:pt idx="0">
                  <c:v>50 нм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'Состав от дозы'!$E$2:$E$19</c:f>
              <c:numCache>
                <c:formatCode>General</c:formatCode>
                <c:ptCount val="18"/>
                <c:pt idx="0">
                  <c:v>0</c:v>
                </c:pt>
                <c:pt idx="1">
                  <c:v>11.4</c:v>
                </c:pt>
                <c:pt idx="2">
                  <c:v>10.7</c:v>
                </c:pt>
                <c:pt idx="3">
                  <c:v>11.1</c:v>
                </c:pt>
                <c:pt idx="4">
                  <c:v>16.8</c:v>
                </c:pt>
                <c:pt idx="5">
                  <c:v>7.1</c:v>
                </c:pt>
                <c:pt idx="6">
                  <c:v>14.3</c:v>
                </c:pt>
                <c:pt idx="7">
                  <c:v>16.2</c:v>
                </c:pt>
                <c:pt idx="8">
                  <c:v>16.3</c:v>
                </c:pt>
                <c:pt idx="9">
                  <c:v>16.100000000000001</c:v>
                </c:pt>
                <c:pt idx="10">
                  <c:v>17.3</c:v>
                </c:pt>
                <c:pt idx="11">
                  <c:v>19</c:v>
                </c:pt>
                <c:pt idx="12">
                  <c:v>4.4000000000000004</c:v>
                </c:pt>
              </c:numCache>
            </c:numRef>
          </c:xVal>
          <c:yVal>
            <c:numRef>
              <c:f>'Состав от дозы'!$G$2:$G$19</c:f>
              <c:numCache>
                <c:formatCode>General</c:formatCode>
                <c:ptCount val="18"/>
                <c:pt idx="0">
                  <c:v>90</c:v>
                </c:pt>
                <c:pt idx="1">
                  <c:v>50</c:v>
                </c:pt>
                <c:pt idx="2">
                  <c:v>57</c:v>
                </c:pt>
                <c:pt idx="3">
                  <c:v>53</c:v>
                </c:pt>
                <c:pt idx="4">
                  <c:v>50</c:v>
                </c:pt>
                <c:pt idx="5">
                  <c:v>62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49</c:v>
                </c:pt>
                <c:pt idx="11">
                  <c:v>48</c:v>
                </c:pt>
                <c:pt idx="12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59-45E1-B41D-993090D53F74}"/>
            </c:ext>
          </c:extLst>
        </c:ser>
        <c:ser>
          <c:idx val="1"/>
          <c:order val="1"/>
          <c:tx>
            <c:strRef>
              <c:f>'Состав от дозы'!$H$1</c:f>
              <c:strCache>
                <c:ptCount val="1"/>
                <c:pt idx="0">
                  <c:v>150 нм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'Состав от дозы'!$E$2:$E$19</c:f>
              <c:numCache>
                <c:formatCode>General</c:formatCode>
                <c:ptCount val="18"/>
                <c:pt idx="0">
                  <c:v>0</c:v>
                </c:pt>
                <c:pt idx="1">
                  <c:v>11.4</c:v>
                </c:pt>
                <c:pt idx="2">
                  <c:v>10.7</c:v>
                </c:pt>
                <c:pt idx="3">
                  <c:v>11.1</c:v>
                </c:pt>
                <c:pt idx="4">
                  <c:v>16.8</c:v>
                </c:pt>
                <c:pt idx="5">
                  <c:v>7.1</c:v>
                </c:pt>
                <c:pt idx="6">
                  <c:v>14.3</c:v>
                </c:pt>
                <c:pt idx="7">
                  <c:v>16.2</c:v>
                </c:pt>
                <c:pt idx="8">
                  <c:v>16.3</c:v>
                </c:pt>
                <c:pt idx="9">
                  <c:v>16.100000000000001</c:v>
                </c:pt>
                <c:pt idx="10">
                  <c:v>17.3</c:v>
                </c:pt>
                <c:pt idx="11">
                  <c:v>19</c:v>
                </c:pt>
                <c:pt idx="12">
                  <c:v>4.4000000000000004</c:v>
                </c:pt>
              </c:numCache>
            </c:numRef>
          </c:xVal>
          <c:yVal>
            <c:numRef>
              <c:f>'Состав от дозы'!$H$2:$H$19</c:f>
              <c:numCache>
                <c:formatCode>General</c:formatCode>
                <c:ptCount val="18"/>
                <c:pt idx="0">
                  <c:v>90</c:v>
                </c:pt>
                <c:pt idx="1">
                  <c:v>72</c:v>
                </c:pt>
                <c:pt idx="2">
                  <c:v>71</c:v>
                </c:pt>
                <c:pt idx="3">
                  <c:v>71</c:v>
                </c:pt>
                <c:pt idx="4">
                  <c:v>67</c:v>
                </c:pt>
                <c:pt idx="5">
                  <c:v>78</c:v>
                </c:pt>
                <c:pt idx="6">
                  <c:v>62</c:v>
                </c:pt>
                <c:pt idx="7">
                  <c:v>68</c:v>
                </c:pt>
                <c:pt idx="8">
                  <c:v>64</c:v>
                </c:pt>
                <c:pt idx="9">
                  <c:v>63</c:v>
                </c:pt>
                <c:pt idx="10">
                  <c:v>67</c:v>
                </c:pt>
                <c:pt idx="11">
                  <c:v>60</c:v>
                </c:pt>
                <c:pt idx="12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59-45E1-B41D-993090D53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92544"/>
        <c:axId val="112915584"/>
      </c:scatterChart>
      <c:valAx>
        <c:axId val="11289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Damage dose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dpa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30501363035415519"/>
              <c:y val="0.87047411781381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15584"/>
        <c:crosses val="autoZero"/>
        <c:crossBetween val="midCat"/>
      </c:valAx>
      <c:valAx>
        <c:axId val="1129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 </a:t>
                </a:r>
                <a:r>
                  <a:rPr lang="en-US" sz="1400" dirty="0" err="1" smtClean="0"/>
                  <a:t>Nb</a:t>
                </a:r>
                <a:r>
                  <a:rPr lang="en-US" sz="1400" dirty="0" smtClean="0"/>
                  <a:t> content </a:t>
                </a:r>
                <a:r>
                  <a:rPr lang="ru-RU" sz="1400" dirty="0" smtClean="0"/>
                  <a:t>, </a:t>
                </a:r>
                <a:r>
                  <a:rPr lang="en-US" sz="1400" dirty="0" smtClean="0"/>
                  <a:t>at</a:t>
                </a:r>
                <a:r>
                  <a:rPr lang="ru-RU" sz="1400" dirty="0" smtClean="0"/>
                  <a:t>.%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2.2416258146037836E-2"/>
              <c:y val="4.12549740192841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92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6710411198594"/>
          <c:y val="0.67350973950297033"/>
          <c:w val="0.34335716207836575"/>
          <c:h val="9.5008787221616139E-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13 </a:t>
            </a:r>
            <a:r>
              <a:rPr lang="en-US" sz="1400" dirty="0" err="1" smtClean="0"/>
              <a:t>dpa</a:t>
            </a:r>
            <a:endParaRPr lang="ru-RU" sz="1400" dirty="0"/>
          </a:p>
        </c:rich>
      </c:tx>
      <c:layout>
        <c:manualLayout>
          <c:xMode val="edge"/>
          <c:yMode val="edge"/>
          <c:x val="0.41224751647044999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7660539359709"/>
          <c:y val="9.8507462686567168E-2"/>
          <c:w val="0.76372864717634614"/>
          <c:h val="0.66173334332180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'[3]51-2'!$S$19</c:f>
              <c:strCache>
                <c:ptCount val="1"/>
                <c:pt idx="0">
                  <c:v>360°С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'[3]75'!$B$5:$B$29</c:f>
              <c:numCache>
                <c:formatCode>General</c:formatCode>
                <c:ptCount val="25"/>
                <c:pt idx="0">
                  <c:v>104</c:v>
                </c:pt>
                <c:pt idx="1">
                  <c:v>71</c:v>
                </c:pt>
                <c:pt idx="2">
                  <c:v>70</c:v>
                </c:pt>
                <c:pt idx="3">
                  <c:v>111</c:v>
                </c:pt>
                <c:pt idx="4">
                  <c:v>56</c:v>
                </c:pt>
                <c:pt idx="5">
                  <c:v>43</c:v>
                </c:pt>
                <c:pt idx="6">
                  <c:v>117</c:v>
                </c:pt>
                <c:pt idx="7">
                  <c:v>76</c:v>
                </c:pt>
                <c:pt idx="8">
                  <c:v>79</c:v>
                </c:pt>
                <c:pt idx="9">
                  <c:v>122</c:v>
                </c:pt>
                <c:pt idx="10">
                  <c:v>92</c:v>
                </c:pt>
                <c:pt idx="11">
                  <c:v>121</c:v>
                </c:pt>
                <c:pt idx="12">
                  <c:v>83</c:v>
                </c:pt>
                <c:pt idx="13">
                  <c:v>59</c:v>
                </c:pt>
                <c:pt idx="14">
                  <c:v>82</c:v>
                </c:pt>
                <c:pt idx="16">
                  <c:v>48</c:v>
                </c:pt>
                <c:pt idx="17">
                  <c:v>84</c:v>
                </c:pt>
                <c:pt idx="18">
                  <c:v>103</c:v>
                </c:pt>
                <c:pt idx="19">
                  <c:v>70</c:v>
                </c:pt>
                <c:pt idx="20">
                  <c:v>58</c:v>
                </c:pt>
                <c:pt idx="21">
                  <c:v>50</c:v>
                </c:pt>
                <c:pt idx="22">
                  <c:v>61</c:v>
                </c:pt>
                <c:pt idx="23">
                  <c:v>92</c:v>
                </c:pt>
                <c:pt idx="24">
                  <c:v>54</c:v>
                </c:pt>
              </c:numCache>
            </c:numRef>
          </c:xVal>
          <c:yVal>
            <c:numRef>
              <c:f>'[3]75'!$D$5:$D$29</c:f>
              <c:numCache>
                <c:formatCode>General</c:formatCode>
                <c:ptCount val="25"/>
                <c:pt idx="0">
                  <c:v>64.209999999999994</c:v>
                </c:pt>
                <c:pt idx="1">
                  <c:v>57.55</c:v>
                </c:pt>
                <c:pt idx="2">
                  <c:v>56.36</c:v>
                </c:pt>
                <c:pt idx="3">
                  <c:v>63.02</c:v>
                </c:pt>
                <c:pt idx="4">
                  <c:v>52.49</c:v>
                </c:pt>
                <c:pt idx="5">
                  <c:v>49.4</c:v>
                </c:pt>
                <c:pt idx="6">
                  <c:v>64.91</c:v>
                </c:pt>
                <c:pt idx="7">
                  <c:v>58.67</c:v>
                </c:pt>
                <c:pt idx="8">
                  <c:v>59.74</c:v>
                </c:pt>
                <c:pt idx="9">
                  <c:v>64.180000000000007</c:v>
                </c:pt>
                <c:pt idx="10">
                  <c:v>63.9</c:v>
                </c:pt>
                <c:pt idx="11">
                  <c:v>65.22</c:v>
                </c:pt>
                <c:pt idx="12">
                  <c:v>60.25</c:v>
                </c:pt>
                <c:pt idx="13">
                  <c:v>53.92</c:v>
                </c:pt>
                <c:pt idx="14">
                  <c:v>61.04</c:v>
                </c:pt>
                <c:pt idx="16">
                  <c:v>48.85</c:v>
                </c:pt>
                <c:pt idx="17">
                  <c:v>59.54</c:v>
                </c:pt>
                <c:pt idx="18">
                  <c:v>62</c:v>
                </c:pt>
                <c:pt idx="19">
                  <c:v>58.15</c:v>
                </c:pt>
                <c:pt idx="20">
                  <c:v>54.87</c:v>
                </c:pt>
                <c:pt idx="21">
                  <c:v>47.75</c:v>
                </c:pt>
                <c:pt idx="22">
                  <c:v>54.78</c:v>
                </c:pt>
                <c:pt idx="23">
                  <c:v>61.89</c:v>
                </c:pt>
                <c:pt idx="24">
                  <c:v>51.73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D2-46B3-90DE-E2E6AFE779F9}"/>
            </c:ext>
          </c:extLst>
        </c:ser>
        <c:ser>
          <c:idx val="1"/>
          <c:order val="1"/>
          <c:tx>
            <c:strRef>
              <c:f>'[3]51-2'!$R$19</c:f>
              <c:strCache>
                <c:ptCount val="1"/>
                <c:pt idx="0">
                  <c:v>320°С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'[3]51-2'!$B$5:$B$51</c:f>
              <c:numCache>
                <c:formatCode>General</c:formatCode>
                <c:ptCount val="47"/>
                <c:pt idx="0">
                  <c:v>74</c:v>
                </c:pt>
                <c:pt idx="1">
                  <c:v>63</c:v>
                </c:pt>
                <c:pt idx="2">
                  <c:v>70</c:v>
                </c:pt>
                <c:pt idx="3">
                  <c:v>84</c:v>
                </c:pt>
                <c:pt idx="4">
                  <c:v>73</c:v>
                </c:pt>
                <c:pt idx="5">
                  <c:v>100</c:v>
                </c:pt>
                <c:pt idx="6">
                  <c:v>119</c:v>
                </c:pt>
                <c:pt idx="7">
                  <c:v>47</c:v>
                </c:pt>
                <c:pt idx="8">
                  <c:v>91</c:v>
                </c:pt>
                <c:pt idx="9">
                  <c:v>64</c:v>
                </c:pt>
                <c:pt idx="10">
                  <c:v>53</c:v>
                </c:pt>
                <c:pt idx="11">
                  <c:v>66</c:v>
                </c:pt>
                <c:pt idx="12">
                  <c:v>80</c:v>
                </c:pt>
                <c:pt idx="13">
                  <c:v>103</c:v>
                </c:pt>
                <c:pt idx="14">
                  <c:v>76</c:v>
                </c:pt>
                <c:pt idx="15">
                  <c:v>86</c:v>
                </c:pt>
                <c:pt idx="16">
                  <c:v>87</c:v>
                </c:pt>
                <c:pt idx="17">
                  <c:v>50</c:v>
                </c:pt>
                <c:pt idx="18">
                  <c:v>58</c:v>
                </c:pt>
                <c:pt idx="19">
                  <c:v>51</c:v>
                </c:pt>
                <c:pt idx="20">
                  <c:v>56</c:v>
                </c:pt>
                <c:pt idx="21">
                  <c:v>104</c:v>
                </c:pt>
                <c:pt idx="22">
                  <c:v>89</c:v>
                </c:pt>
                <c:pt idx="23">
                  <c:v>122</c:v>
                </c:pt>
                <c:pt idx="24">
                  <c:v>176</c:v>
                </c:pt>
                <c:pt idx="25">
                  <c:v>57</c:v>
                </c:pt>
                <c:pt idx="26">
                  <c:v>40</c:v>
                </c:pt>
                <c:pt idx="27">
                  <c:v>66</c:v>
                </c:pt>
                <c:pt idx="28">
                  <c:v>41</c:v>
                </c:pt>
                <c:pt idx="29">
                  <c:v>84</c:v>
                </c:pt>
                <c:pt idx="30">
                  <c:v>73</c:v>
                </c:pt>
                <c:pt idx="31">
                  <c:v>91</c:v>
                </c:pt>
                <c:pt idx="32">
                  <c:v>80</c:v>
                </c:pt>
                <c:pt idx="33">
                  <c:v>93</c:v>
                </c:pt>
                <c:pt idx="34">
                  <c:v>97</c:v>
                </c:pt>
                <c:pt idx="35">
                  <c:v>126</c:v>
                </c:pt>
                <c:pt idx="36">
                  <c:v>99</c:v>
                </c:pt>
                <c:pt idx="37">
                  <c:v>95</c:v>
                </c:pt>
              </c:numCache>
            </c:numRef>
          </c:xVal>
          <c:yVal>
            <c:numRef>
              <c:f>'[3]51-2'!$D$5:$D$51</c:f>
              <c:numCache>
                <c:formatCode>General</c:formatCode>
                <c:ptCount val="47"/>
                <c:pt idx="0">
                  <c:v>53.2</c:v>
                </c:pt>
                <c:pt idx="1">
                  <c:v>52.44</c:v>
                </c:pt>
                <c:pt idx="2">
                  <c:v>53.87</c:v>
                </c:pt>
                <c:pt idx="3">
                  <c:v>58.31</c:v>
                </c:pt>
                <c:pt idx="4">
                  <c:v>53.78</c:v>
                </c:pt>
                <c:pt idx="5">
                  <c:v>60.85</c:v>
                </c:pt>
                <c:pt idx="6">
                  <c:v>60.91</c:v>
                </c:pt>
                <c:pt idx="7">
                  <c:v>42.9</c:v>
                </c:pt>
                <c:pt idx="8">
                  <c:v>57.53</c:v>
                </c:pt>
                <c:pt idx="9">
                  <c:v>52.29</c:v>
                </c:pt>
                <c:pt idx="10">
                  <c:v>48.44</c:v>
                </c:pt>
                <c:pt idx="11">
                  <c:v>53.8</c:v>
                </c:pt>
                <c:pt idx="12">
                  <c:v>54.65</c:v>
                </c:pt>
                <c:pt idx="13">
                  <c:v>58.38</c:v>
                </c:pt>
                <c:pt idx="14">
                  <c:v>55.15</c:v>
                </c:pt>
                <c:pt idx="15">
                  <c:v>57.61</c:v>
                </c:pt>
                <c:pt idx="16">
                  <c:v>56.1</c:v>
                </c:pt>
                <c:pt idx="17">
                  <c:v>43.41</c:v>
                </c:pt>
                <c:pt idx="18">
                  <c:v>50.06</c:v>
                </c:pt>
                <c:pt idx="19">
                  <c:v>47.46</c:v>
                </c:pt>
                <c:pt idx="20">
                  <c:v>49.19</c:v>
                </c:pt>
                <c:pt idx="21">
                  <c:v>58.84</c:v>
                </c:pt>
                <c:pt idx="22">
                  <c:v>59.39</c:v>
                </c:pt>
                <c:pt idx="23">
                  <c:v>59.75</c:v>
                </c:pt>
                <c:pt idx="24">
                  <c:v>64.95</c:v>
                </c:pt>
                <c:pt idx="25">
                  <c:v>50.1</c:v>
                </c:pt>
                <c:pt idx="26">
                  <c:v>43.46</c:v>
                </c:pt>
                <c:pt idx="27">
                  <c:v>51.16</c:v>
                </c:pt>
                <c:pt idx="28">
                  <c:v>42.91</c:v>
                </c:pt>
                <c:pt idx="29">
                  <c:v>58.03</c:v>
                </c:pt>
                <c:pt idx="30">
                  <c:v>54.26</c:v>
                </c:pt>
                <c:pt idx="31">
                  <c:v>55.23</c:v>
                </c:pt>
                <c:pt idx="32">
                  <c:v>55.44</c:v>
                </c:pt>
                <c:pt idx="33">
                  <c:v>59.55</c:v>
                </c:pt>
                <c:pt idx="34">
                  <c:v>60.49</c:v>
                </c:pt>
                <c:pt idx="35">
                  <c:v>63.25</c:v>
                </c:pt>
                <c:pt idx="36">
                  <c:v>55.18</c:v>
                </c:pt>
                <c:pt idx="37">
                  <c:v>56.28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D2-46B3-90DE-E2E6AFE7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18528"/>
        <c:axId val="113325952"/>
      </c:scatterChart>
      <c:valAx>
        <c:axId val="113318528"/>
        <c:scaling>
          <c:orientation val="minMax"/>
          <c:max val="15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r>
                  <a:rPr lang="en-US" sz="1400" dirty="0" smtClean="0">
                    <a:latin typeface="+mn-lt"/>
                  </a:rPr>
                  <a:t>Diameter</a:t>
                </a:r>
                <a:r>
                  <a:rPr lang="ru-RU" sz="1400" dirty="0" smtClean="0">
                    <a:latin typeface="+mn-lt"/>
                  </a:rPr>
                  <a:t>, </a:t>
                </a:r>
                <a:r>
                  <a:rPr lang="en-US" sz="1400" dirty="0" smtClean="0">
                    <a:latin typeface="+mn-lt"/>
                  </a:rPr>
                  <a:t>nm</a:t>
                </a:r>
                <a:endParaRPr lang="ru-RU" sz="1400" dirty="0">
                  <a:latin typeface="+mn-lt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13325952"/>
        <c:crosses val="autoZero"/>
        <c:crossBetween val="midCat"/>
        <c:majorUnit val="50"/>
      </c:valAx>
      <c:valAx>
        <c:axId val="113325952"/>
        <c:scaling>
          <c:orientation val="minMax"/>
          <c:max val="70"/>
          <c:min val="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+mn-lt"/>
                    <a:ea typeface="Arial Cyr"/>
                    <a:cs typeface="Arial Cyr"/>
                  </a:defRPr>
                </a:pPr>
                <a:r>
                  <a:rPr lang="en-US" sz="1400" dirty="0" smtClean="0">
                    <a:latin typeface="+mn-lt"/>
                  </a:rPr>
                  <a:t>Content of </a:t>
                </a:r>
                <a:r>
                  <a:rPr lang="en-US" sz="1400" dirty="0" err="1" smtClean="0">
                    <a:latin typeface="+mn-lt"/>
                  </a:rPr>
                  <a:t>Nb</a:t>
                </a:r>
                <a:r>
                  <a:rPr lang="ru-RU" sz="1400" dirty="0" smtClean="0">
                    <a:latin typeface="+mn-lt"/>
                  </a:rPr>
                  <a:t>, </a:t>
                </a:r>
                <a:r>
                  <a:rPr lang="en-US" sz="1400" dirty="0" smtClean="0">
                    <a:latin typeface="+mn-lt"/>
                  </a:rPr>
                  <a:t>at</a:t>
                </a:r>
                <a:r>
                  <a:rPr lang="ru-RU" sz="1400" dirty="0" smtClean="0">
                    <a:latin typeface="+mn-lt"/>
                  </a:rPr>
                  <a:t>.%</a:t>
                </a:r>
                <a:endParaRPr lang="ru-RU" sz="1400" dirty="0">
                  <a:latin typeface="+mn-lt"/>
                </a:endParaRP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 Cyr"/>
                <a:cs typeface="Arial Cyr"/>
              </a:defRPr>
            </a:pPr>
            <a:endParaRPr lang="ru-RU"/>
          </a:p>
        </c:txPr>
        <c:crossAx val="1133185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012706269486291"/>
          <c:y val="0.52389590222960869"/>
          <c:w val="0.18815289001956406"/>
          <c:h val="0.190317620399691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6111406402295"/>
          <c:y val="7.8137762971293531E-2"/>
          <c:w val="0.80094276289671418"/>
          <c:h val="0.747795966888345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'D:\2007\Необлучённый Э635\[Состав Э635 необл.xlsx]Образец 3 2009'!$C$4</c:f>
              <c:strCache>
                <c:ptCount val="1"/>
                <c:pt idx="0">
                  <c:v>Zr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2009'!$C$5:$C$65</c:f>
              <c:numCache>
                <c:formatCode>General</c:formatCode>
                <c:ptCount val="61"/>
                <c:pt idx="0">
                  <c:v>37.9</c:v>
                </c:pt>
                <c:pt idx="1">
                  <c:v>35.700000000000003</c:v>
                </c:pt>
                <c:pt idx="2">
                  <c:v>36.700000000000003</c:v>
                </c:pt>
                <c:pt idx="3">
                  <c:v>35.5</c:v>
                </c:pt>
                <c:pt idx="4">
                  <c:v>35.5</c:v>
                </c:pt>
                <c:pt idx="5">
                  <c:v>35.200000000000003</c:v>
                </c:pt>
                <c:pt idx="6">
                  <c:v>36.200000000000003</c:v>
                </c:pt>
                <c:pt idx="7">
                  <c:v>36</c:v>
                </c:pt>
                <c:pt idx="8">
                  <c:v>35.299999999999997</c:v>
                </c:pt>
                <c:pt idx="9">
                  <c:v>34.799999999999997</c:v>
                </c:pt>
                <c:pt idx="10">
                  <c:v>36.200000000000003</c:v>
                </c:pt>
                <c:pt idx="11">
                  <c:v>35.4</c:v>
                </c:pt>
                <c:pt idx="12">
                  <c:v>36.6</c:v>
                </c:pt>
                <c:pt idx="13">
                  <c:v>35.299999999999997</c:v>
                </c:pt>
                <c:pt idx="14">
                  <c:v>35.9</c:v>
                </c:pt>
                <c:pt idx="15">
                  <c:v>35.700000000000003</c:v>
                </c:pt>
                <c:pt idx="16">
                  <c:v>34.4</c:v>
                </c:pt>
                <c:pt idx="17">
                  <c:v>35.299999999999997</c:v>
                </c:pt>
                <c:pt idx="18">
                  <c:v>35.299999999999997</c:v>
                </c:pt>
                <c:pt idx="19">
                  <c:v>35.1</c:v>
                </c:pt>
                <c:pt idx="20">
                  <c:v>36.799999999999997</c:v>
                </c:pt>
                <c:pt idx="21">
                  <c:v>35.5</c:v>
                </c:pt>
                <c:pt idx="22">
                  <c:v>34.5</c:v>
                </c:pt>
                <c:pt idx="23">
                  <c:v>34.1</c:v>
                </c:pt>
                <c:pt idx="24">
                  <c:v>36.200000000000003</c:v>
                </c:pt>
                <c:pt idx="25">
                  <c:v>34.9</c:v>
                </c:pt>
                <c:pt idx="26">
                  <c:v>35.1</c:v>
                </c:pt>
                <c:pt idx="27">
                  <c:v>34.4</c:v>
                </c:pt>
                <c:pt idx="28">
                  <c:v>35.9</c:v>
                </c:pt>
                <c:pt idx="29">
                  <c:v>34.799999999999997</c:v>
                </c:pt>
                <c:pt idx="30">
                  <c:v>34.6</c:v>
                </c:pt>
                <c:pt idx="31">
                  <c:v>35.4</c:v>
                </c:pt>
                <c:pt idx="32">
                  <c:v>35</c:v>
                </c:pt>
                <c:pt idx="33">
                  <c:v>35.6</c:v>
                </c:pt>
                <c:pt idx="34">
                  <c:v>34.1</c:v>
                </c:pt>
                <c:pt idx="35">
                  <c:v>35.700000000000003</c:v>
                </c:pt>
                <c:pt idx="36">
                  <c:v>35.1</c:v>
                </c:pt>
                <c:pt idx="37">
                  <c:v>34.799999999999997</c:v>
                </c:pt>
                <c:pt idx="38">
                  <c:v>35.200000000000003</c:v>
                </c:pt>
                <c:pt idx="39">
                  <c:v>36.4</c:v>
                </c:pt>
                <c:pt idx="40">
                  <c:v>36.1</c:v>
                </c:pt>
                <c:pt idx="41">
                  <c:v>34.799999999999997</c:v>
                </c:pt>
                <c:pt idx="42">
                  <c:v>33.5</c:v>
                </c:pt>
                <c:pt idx="43">
                  <c:v>34.5</c:v>
                </c:pt>
                <c:pt idx="44">
                  <c:v>34</c:v>
                </c:pt>
                <c:pt idx="45">
                  <c:v>34.299999999999997</c:v>
                </c:pt>
                <c:pt idx="46">
                  <c:v>33.4</c:v>
                </c:pt>
                <c:pt idx="47">
                  <c:v>34.5</c:v>
                </c:pt>
                <c:pt idx="48">
                  <c:v>34.200000000000003</c:v>
                </c:pt>
                <c:pt idx="49">
                  <c:v>35.4</c:v>
                </c:pt>
                <c:pt idx="50">
                  <c:v>34.1</c:v>
                </c:pt>
                <c:pt idx="51">
                  <c:v>34.200000000000003</c:v>
                </c:pt>
                <c:pt idx="52">
                  <c:v>34.4</c:v>
                </c:pt>
                <c:pt idx="53">
                  <c:v>34</c:v>
                </c:pt>
                <c:pt idx="54">
                  <c:v>34</c:v>
                </c:pt>
                <c:pt idx="55">
                  <c:v>35.200000000000003</c:v>
                </c:pt>
                <c:pt idx="56">
                  <c:v>34.1</c:v>
                </c:pt>
                <c:pt idx="57">
                  <c:v>34.4</c:v>
                </c:pt>
                <c:pt idx="58">
                  <c:v>34.700000000000003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CB-41B2-A66A-625C1F5B3A04}"/>
            </c:ext>
          </c:extLst>
        </c:ser>
        <c:ser>
          <c:idx val="1"/>
          <c:order val="1"/>
          <c:tx>
            <c:strRef>
              <c:f>'D:\2007\Необлучённый Э635\[Состав Э635 необл.xlsx]Образец 3 2009'!$D$4</c:f>
              <c:strCache>
                <c:ptCount val="1"/>
                <c:pt idx="0">
                  <c:v>Nb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5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2009'!$D$5:$D$65</c:f>
              <c:numCache>
                <c:formatCode>General</c:formatCode>
                <c:ptCount val="61"/>
                <c:pt idx="0">
                  <c:v>33.299999999999997</c:v>
                </c:pt>
                <c:pt idx="1">
                  <c:v>35.299999999999997</c:v>
                </c:pt>
                <c:pt idx="2">
                  <c:v>34.1</c:v>
                </c:pt>
                <c:pt idx="3">
                  <c:v>34.5</c:v>
                </c:pt>
                <c:pt idx="4">
                  <c:v>33.9</c:v>
                </c:pt>
                <c:pt idx="5">
                  <c:v>34.200000000000003</c:v>
                </c:pt>
                <c:pt idx="6">
                  <c:v>35</c:v>
                </c:pt>
                <c:pt idx="7">
                  <c:v>33.9</c:v>
                </c:pt>
                <c:pt idx="8">
                  <c:v>32.299999999999997</c:v>
                </c:pt>
                <c:pt idx="9">
                  <c:v>32.799999999999997</c:v>
                </c:pt>
                <c:pt idx="10">
                  <c:v>34.4</c:v>
                </c:pt>
                <c:pt idx="11">
                  <c:v>33.700000000000003</c:v>
                </c:pt>
                <c:pt idx="12">
                  <c:v>33.200000000000003</c:v>
                </c:pt>
                <c:pt idx="13">
                  <c:v>33.4</c:v>
                </c:pt>
                <c:pt idx="14">
                  <c:v>34.5</c:v>
                </c:pt>
                <c:pt idx="15">
                  <c:v>32.9</c:v>
                </c:pt>
                <c:pt idx="16">
                  <c:v>32.6</c:v>
                </c:pt>
                <c:pt idx="17">
                  <c:v>32.9</c:v>
                </c:pt>
                <c:pt idx="18">
                  <c:v>33.9</c:v>
                </c:pt>
                <c:pt idx="19">
                  <c:v>33.6</c:v>
                </c:pt>
                <c:pt idx="20">
                  <c:v>32.700000000000003</c:v>
                </c:pt>
                <c:pt idx="21">
                  <c:v>34.5</c:v>
                </c:pt>
                <c:pt idx="22">
                  <c:v>33.200000000000003</c:v>
                </c:pt>
                <c:pt idx="23">
                  <c:v>32.6</c:v>
                </c:pt>
                <c:pt idx="24">
                  <c:v>31.3</c:v>
                </c:pt>
                <c:pt idx="25">
                  <c:v>32.200000000000003</c:v>
                </c:pt>
                <c:pt idx="26">
                  <c:v>32.4</c:v>
                </c:pt>
                <c:pt idx="27">
                  <c:v>31.1</c:v>
                </c:pt>
                <c:pt idx="28">
                  <c:v>33</c:v>
                </c:pt>
                <c:pt idx="29">
                  <c:v>31.9</c:v>
                </c:pt>
                <c:pt idx="30">
                  <c:v>31.3</c:v>
                </c:pt>
                <c:pt idx="31">
                  <c:v>30.4</c:v>
                </c:pt>
                <c:pt idx="32">
                  <c:v>30.5</c:v>
                </c:pt>
                <c:pt idx="33">
                  <c:v>31.5</c:v>
                </c:pt>
                <c:pt idx="34">
                  <c:v>31.9</c:v>
                </c:pt>
                <c:pt idx="35">
                  <c:v>30.2</c:v>
                </c:pt>
                <c:pt idx="36">
                  <c:v>32.4</c:v>
                </c:pt>
                <c:pt idx="37">
                  <c:v>31.4</c:v>
                </c:pt>
                <c:pt idx="38">
                  <c:v>31.4</c:v>
                </c:pt>
                <c:pt idx="39">
                  <c:v>30.7</c:v>
                </c:pt>
                <c:pt idx="40">
                  <c:v>31.2</c:v>
                </c:pt>
                <c:pt idx="41">
                  <c:v>33</c:v>
                </c:pt>
                <c:pt idx="42">
                  <c:v>31.3</c:v>
                </c:pt>
                <c:pt idx="43">
                  <c:v>31.5</c:v>
                </c:pt>
                <c:pt idx="44">
                  <c:v>31.2</c:v>
                </c:pt>
                <c:pt idx="45">
                  <c:v>30.8</c:v>
                </c:pt>
                <c:pt idx="46">
                  <c:v>32</c:v>
                </c:pt>
                <c:pt idx="47">
                  <c:v>31.1</c:v>
                </c:pt>
                <c:pt idx="48">
                  <c:v>33</c:v>
                </c:pt>
                <c:pt idx="49">
                  <c:v>31.8</c:v>
                </c:pt>
                <c:pt idx="50">
                  <c:v>33.299999999999997</c:v>
                </c:pt>
                <c:pt idx="51">
                  <c:v>31.7</c:v>
                </c:pt>
                <c:pt idx="52">
                  <c:v>32.1</c:v>
                </c:pt>
                <c:pt idx="53">
                  <c:v>32.4</c:v>
                </c:pt>
                <c:pt idx="54">
                  <c:v>31.1</c:v>
                </c:pt>
                <c:pt idx="55">
                  <c:v>30.9</c:v>
                </c:pt>
                <c:pt idx="56">
                  <c:v>32.5</c:v>
                </c:pt>
                <c:pt idx="57">
                  <c:v>31.6</c:v>
                </c:pt>
                <c:pt idx="58">
                  <c:v>31.9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CB-41B2-A66A-625C1F5B3A04}"/>
            </c:ext>
          </c:extLst>
        </c:ser>
        <c:ser>
          <c:idx val="2"/>
          <c:order val="2"/>
          <c:tx>
            <c:strRef>
              <c:f>'D:\2007\Необлучённый Э635\[Состав Э635 необл.xlsx]Образец 3 2009'!$E$4</c:f>
              <c:strCache>
                <c:ptCount val="1"/>
                <c:pt idx="0">
                  <c:v>Fe</c:v>
                </c:pt>
              </c:strCache>
            </c:strRef>
          </c:tx>
          <c:spPr>
            <a:ln w="19050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'D:\2007\Необлучённый Э635\[Состав Э635 необл.xlsx]Образец 3 2009'!$B$5:$B$65</c:f>
              <c:numCache>
                <c:formatCode>General</c:formatCode>
                <c:ptCount val="61"/>
                <c:pt idx="0">
                  <c:v>33</c:v>
                </c:pt>
                <c:pt idx="1">
                  <c:v>47</c:v>
                </c:pt>
                <c:pt idx="2">
                  <c:v>48</c:v>
                </c:pt>
                <c:pt idx="3">
                  <c:v>50</c:v>
                </c:pt>
                <c:pt idx="4">
                  <c:v>52</c:v>
                </c:pt>
                <c:pt idx="5">
                  <c:v>53</c:v>
                </c:pt>
                <c:pt idx="6">
                  <c:v>56</c:v>
                </c:pt>
                <c:pt idx="7">
                  <c:v>57</c:v>
                </c:pt>
                <c:pt idx="8">
                  <c:v>62</c:v>
                </c:pt>
                <c:pt idx="9">
                  <c:v>72</c:v>
                </c:pt>
                <c:pt idx="10">
                  <c:v>73</c:v>
                </c:pt>
                <c:pt idx="11">
                  <c:v>75</c:v>
                </c:pt>
                <c:pt idx="12">
                  <c:v>76</c:v>
                </c:pt>
                <c:pt idx="13">
                  <c:v>83</c:v>
                </c:pt>
                <c:pt idx="14">
                  <c:v>95</c:v>
                </c:pt>
                <c:pt idx="15">
                  <c:v>95</c:v>
                </c:pt>
                <c:pt idx="16">
                  <c:v>97</c:v>
                </c:pt>
                <c:pt idx="17">
                  <c:v>102</c:v>
                </c:pt>
                <c:pt idx="18">
                  <c:v>104</c:v>
                </c:pt>
                <c:pt idx="19">
                  <c:v>111</c:v>
                </c:pt>
                <c:pt idx="20">
                  <c:v>118</c:v>
                </c:pt>
                <c:pt idx="21">
                  <c:v>119</c:v>
                </c:pt>
                <c:pt idx="22">
                  <c:v>122</c:v>
                </c:pt>
                <c:pt idx="23">
                  <c:v>128</c:v>
                </c:pt>
                <c:pt idx="24">
                  <c:v>140</c:v>
                </c:pt>
                <c:pt idx="25">
                  <c:v>141</c:v>
                </c:pt>
                <c:pt idx="26">
                  <c:v>160</c:v>
                </c:pt>
                <c:pt idx="27">
                  <c:v>165</c:v>
                </c:pt>
                <c:pt idx="28">
                  <c:v>166</c:v>
                </c:pt>
                <c:pt idx="29">
                  <c:v>177</c:v>
                </c:pt>
                <c:pt idx="30">
                  <c:v>185</c:v>
                </c:pt>
                <c:pt idx="31">
                  <c:v>188</c:v>
                </c:pt>
                <c:pt idx="32">
                  <c:v>188</c:v>
                </c:pt>
                <c:pt idx="33">
                  <c:v>190</c:v>
                </c:pt>
                <c:pt idx="34">
                  <c:v>194</c:v>
                </c:pt>
                <c:pt idx="35">
                  <c:v>198</c:v>
                </c:pt>
                <c:pt idx="36">
                  <c:v>198</c:v>
                </c:pt>
                <c:pt idx="37">
                  <c:v>204</c:v>
                </c:pt>
                <c:pt idx="38">
                  <c:v>212</c:v>
                </c:pt>
                <c:pt idx="39">
                  <c:v>213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230</c:v>
                </c:pt>
                <c:pt idx="44">
                  <c:v>230</c:v>
                </c:pt>
                <c:pt idx="45">
                  <c:v>240</c:v>
                </c:pt>
                <c:pt idx="46">
                  <c:v>244</c:v>
                </c:pt>
                <c:pt idx="47">
                  <c:v>252</c:v>
                </c:pt>
                <c:pt idx="48">
                  <c:v>252</c:v>
                </c:pt>
                <c:pt idx="49">
                  <c:v>258</c:v>
                </c:pt>
                <c:pt idx="50">
                  <c:v>268</c:v>
                </c:pt>
                <c:pt idx="51">
                  <c:v>280</c:v>
                </c:pt>
                <c:pt idx="52">
                  <c:v>283</c:v>
                </c:pt>
                <c:pt idx="53">
                  <c:v>306</c:v>
                </c:pt>
                <c:pt idx="54">
                  <c:v>307</c:v>
                </c:pt>
                <c:pt idx="55">
                  <c:v>323</c:v>
                </c:pt>
                <c:pt idx="56">
                  <c:v>335</c:v>
                </c:pt>
                <c:pt idx="57">
                  <c:v>344</c:v>
                </c:pt>
                <c:pt idx="58">
                  <c:v>446</c:v>
                </c:pt>
              </c:numCache>
            </c:numRef>
          </c:xVal>
          <c:yVal>
            <c:numRef>
              <c:f>'D:\2007\Необлучённый Э635\[Состав Э635 необл.xlsx]Образец 3 2009'!$E$5:$E$65</c:f>
              <c:numCache>
                <c:formatCode>General</c:formatCode>
                <c:ptCount val="61"/>
                <c:pt idx="0">
                  <c:v>28.8</c:v>
                </c:pt>
                <c:pt idx="1">
                  <c:v>29</c:v>
                </c:pt>
                <c:pt idx="2">
                  <c:v>29.2</c:v>
                </c:pt>
                <c:pt idx="3">
                  <c:v>30</c:v>
                </c:pt>
                <c:pt idx="4">
                  <c:v>30.7</c:v>
                </c:pt>
                <c:pt idx="5">
                  <c:v>30.5</c:v>
                </c:pt>
                <c:pt idx="6">
                  <c:v>28.8</c:v>
                </c:pt>
                <c:pt idx="7">
                  <c:v>30.1</c:v>
                </c:pt>
                <c:pt idx="8">
                  <c:v>32.4</c:v>
                </c:pt>
                <c:pt idx="9">
                  <c:v>32.5</c:v>
                </c:pt>
                <c:pt idx="10">
                  <c:v>29.4</c:v>
                </c:pt>
                <c:pt idx="11">
                  <c:v>30.9</c:v>
                </c:pt>
                <c:pt idx="12">
                  <c:v>30.2</c:v>
                </c:pt>
                <c:pt idx="13">
                  <c:v>31.3</c:v>
                </c:pt>
                <c:pt idx="14">
                  <c:v>29.6</c:v>
                </c:pt>
                <c:pt idx="15">
                  <c:v>31.4</c:v>
                </c:pt>
                <c:pt idx="16">
                  <c:v>32.9</c:v>
                </c:pt>
                <c:pt idx="17">
                  <c:v>31.8</c:v>
                </c:pt>
                <c:pt idx="18">
                  <c:v>30.8</c:v>
                </c:pt>
                <c:pt idx="19">
                  <c:v>31.3</c:v>
                </c:pt>
                <c:pt idx="20">
                  <c:v>30.5</c:v>
                </c:pt>
                <c:pt idx="21">
                  <c:v>29.9</c:v>
                </c:pt>
                <c:pt idx="22">
                  <c:v>32.299999999999997</c:v>
                </c:pt>
                <c:pt idx="23">
                  <c:v>33.299999999999997</c:v>
                </c:pt>
                <c:pt idx="24">
                  <c:v>32.5</c:v>
                </c:pt>
                <c:pt idx="25">
                  <c:v>33</c:v>
                </c:pt>
                <c:pt idx="26">
                  <c:v>32.5</c:v>
                </c:pt>
                <c:pt idx="27">
                  <c:v>34.5</c:v>
                </c:pt>
                <c:pt idx="28">
                  <c:v>31.1</c:v>
                </c:pt>
                <c:pt idx="29">
                  <c:v>33.299999999999997</c:v>
                </c:pt>
                <c:pt idx="30">
                  <c:v>34</c:v>
                </c:pt>
                <c:pt idx="31">
                  <c:v>34.299999999999997</c:v>
                </c:pt>
                <c:pt idx="32">
                  <c:v>34.4</c:v>
                </c:pt>
                <c:pt idx="33">
                  <c:v>32.799999999999997</c:v>
                </c:pt>
                <c:pt idx="34">
                  <c:v>34</c:v>
                </c:pt>
                <c:pt idx="35">
                  <c:v>34.1</c:v>
                </c:pt>
                <c:pt idx="36">
                  <c:v>32.5</c:v>
                </c:pt>
                <c:pt idx="37">
                  <c:v>33.9</c:v>
                </c:pt>
                <c:pt idx="38">
                  <c:v>33.4</c:v>
                </c:pt>
                <c:pt idx="39">
                  <c:v>32.9</c:v>
                </c:pt>
                <c:pt idx="40">
                  <c:v>32.700000000000003</c:v>
                </c:pt>
                <c:pt idx="41">
                  <c:v>32.200000000000003</c:v>
                </c:pt>
                <c:pt idx="42">
                  <c:v>35.200000000000003</c:v>
                </c:pt>
                <c:pt idx="43">
                  <c:v>33.9</c:v>
                </c:pt>
                <c:pt idx="44">
                  <c:v>34.799999999999997</c:v>
                </c:pt>
                <c:pt idx="45">
                  <c:v>34.9</c:v>
                </c:pt>
                <c:pt idx="46">
                  <c:v>34.5</c:v>
                </c:pt>
                <c:pt idx="47">
                  <c:v>34.4</c:v>
                </c:pt>
                <c:pt idx="48">
                  <c:v>32.799999999999997</c:v>
                </c:pt>
                <c:pt idx="49">
                  <c:v>32.799999999999997</c:v>
                </c:pt>
                <c:pt idx="50">
                  <c:v>32.6</c:v>
                </c:pt>
                <c:pt idx="51">
                  <c:v>34.1</c:v>
                </c:pt>
                <c:pt idx="52">
                  <c:v>33.5</c:v>
                </c:pt>
                <c:pt idx="53">
                  <c:v>33.6</c:v>
                </c:pt>
                <c:pt idx="54">
                  <c:v>34.9</c:v>
                </c:pt>
                <c:pt idx="55">
                  <c:v>33.9</c:v>
                </c:pt>
                <c:pt idx="56">
                  <c:v>33.4</c:v>
                </c:pt>
                <c:pt idx="57">
                  <c:v>33.9</c:v>
                </c:pt>
                <c:pt idx="58">
                  <c:v>33.299999999999997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CB-41B2-A66A-625C1F5B3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69088"/>
        <c:axId val="118074368"/>
      </c:scatterChart>
      <c:valAx>
        <c:axId val="113769088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Equivalent diameter</a:t>
                </a:r>
                <a:r>
                  <a:rPr lang="ru-RU" sz="1200" dirty="0" smtClean="0"/>
                  <a:t>, </a:t>
                </a:r>
                <a:r>
                  <a:rPr lang="en-US" sz="1200" dirty="0" smtClean="0"/>
                  <a:t>nm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0.27209867620156769"/>
              <c:y val="0.921346553373130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074368"/>
        <c:crosses val="autoZero"/>
        <c:crossBetween val="midCat"/>
      </c:valAx>
      <c:valAx>
        <c:axId val="11807436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r>
                  <a:rPr lang="en-US" sz="1200" b="0" i="0" u="none" strike="noStrike" baseline="0" dirty="0" smtClean="0">
                    <a:solidFill>
                      <a:schemeClr val="tx1"/>
                    </a:solidFill>
                    <a:effectLst/>
                  </a:rPr>
                  <a:t>Composition</a:t>
                </a:r>
                <a:r>
                  <a:rPr lang="ru-RU" sz="1200" b="0" i="0" u="none" strike="noStrike" baseline="0" dirty="0" smtClean="0">
                    <a:solidFill>
                      <a:schemeClr val="tx1"/>
                    </a:solidFill>
                    <a:effectLst/>
                  </a:rPr>
                  <a:t>,</a:t>
                </a:r>
                <a:r>
                  <a:rPr lang="en-US" sz="1200" b="0" i="0" u="none" strike="noStrike" baseline="0" dirty="0" smtClean="0">
                    <a:solidFill>
                      <a:schemeClr val="tx1"/>
                    </a:solidFill>
                    <a:effectLst/>
                  </a:rPr>
                  <a:t> at.%</a:t>
                </a:r>
                <a:endParaRPr lang="ru-RU" sz="120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7690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05059344168615"/>
          <c:y val="0.52584519184988776"/>
          <c:w val="0.14702668213776818"/>
          <c:h val="0.2801656193571441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F1F5209-0267-4C9E-BCB2-DCB08A41AA0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33916C5-F44E-406F-A738-B42240654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45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B0BB3-E04C-4077-A05F-44B95D75FE2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112D5E-3B03-491D-927B-E4CEF79CB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870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5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4B33-66A3-481A-85B6-5B2EC2577701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8DC6-680C-433C-A4D6-A6B33DF96A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14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F7F0-8E1C-49C6-8F33-38A378702AB7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B1F4-A2FA-424F-90E3-0844D1448D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484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C7BC-B5A3-420A-AA18-95F7ED8F4CCD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0185-0221-451B-AF81-9016CC8562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440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A1FD-C211-443B-8987-5D0598F5E7FF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FE9C-4F1F-4D02-BAB9-80BA02FA73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7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2FEE-2AB6-43B3-8E30-2615DCFDADC0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4D2A-FC83-41E4-8B4E-3EF3E917802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38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AA67-1AFF-45DF-94A0-C784870DC8FF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3EDD-6900-471A-99CB-668264D31C2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95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ACA0-A47C-4235-8F6E-23C71047BF99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C742-6007-4496-A88D-5D12C5BC30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377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4375-A51D-4512-A80D-27A2A2150AFB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8748-BF93-4090-991D-E0C40FE630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160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1569-35FC-4666-8D4E-AA139EB19335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CF8C-BC45-431A-82A3-819A6829DD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55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8B25-B60F-4DD1-9960-892873C90FAB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FF108-F496-459D-BBBB-38C3761BC0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7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C701-3787-43C4-A38C-A9DEFFBDB769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EE15-E40B-4885-9826-8800684A34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83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580110-2017-4200-97BF-C126D800C471}" type="datetimeFigureOut">
              <a:rPr lang="en-US"/>
              <a:pPr>
                <a:defRPr/>
              </a:pPr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F777CF-3532-4F99-B69B-C2435E8646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141" y="1905000"/>
            <a:ext cx="9097962" cy="1524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155A9E"/>
                </a:solidFill>
                <a:ea typeface="+mj-ea"/>
              </a:rPr>
              <a:t>Effect of neutron irradiation in the VVER</a:t>
            </a:r>
            <a:r>
              <a:rPr lang="ru-RU" sz="2800" b="1" dirty="0" smtClean="0">
                <a:solidFill>
                  <a:srgbClr val="155A9E"/>
                </a:solidFill>
                <a:ea typeface="+mj-ea"/>
              </a:rPr>
              <a:t>-1000</a:t>
            </a:r>
            <a:r>
              <a:rPr lang="en-US" sz="2800" b="1" dirty="0" smtClean="0">
                <a:solidFill>
                  <a:srgbClr val="155A9E"/>
                </a:solidFill>
                <a:ea typeface="+mj-ea"/>
              </a:rPr>
              <a:t> reactor on the characteristics of secondary phases in zirconium alloys E</a:t>
            </a:r>
            <a:r>
              <a:rPr lang="ru-RU" sz="2800" b="1" dirty="0" smtClean="0">
                <a:solidFill>
                  <a:srgbClr val="155A9E"/>
                </a:solidFill>
                <a:ea typeface="+mj-ea"/>
              </a:rPr>
              <a:t>110 </a:t>
            </a:r>
            <a:r>
              <a:rPr lang="en-US" sz="2800" b="1" dirty="0" smtClean="0">
                <a:solidFill>
                  <a:srgbClr val="155A9E"/>
                </a:solidFill>
                <a:ea typeface="+mj-ea"/>
              </a:rPr>
              <a:t>and</a:t>
            </a:r>
            <a:r>
              <a:rPr lang="ru-RU" sz="2800" b="1" dirty="0" smtClean="0">
                <a:solidFill>
                  <a:srgbClr val="155A9E"/>
                </a:solidFill>
                <a:ea typeface="+mj-ea"/>
              </a:rPr>
              <a:t> </a:t>
            </a:r>
            <a:r>
              <a:rPr lang="en-US" sz="2800" b="1" dirty="0" smtClean="0">
                <a:solidFill>
                  <a:srgbClr val="155A9E"/>
                </a:solidFill>
                <a:ea typeface="+mj-ea"/>
              </a:rPr>
              <a:t>E</a:t>
            </a:r>
            <a:r>
              <a:rPr lang="ru-RU" sz="2800" b="1" dirty="0" smtClean="0">
                <a:solidFill>
                  <a:srgbClr val="155A9E"/>
                </a:solidFill>
                <a:ea typeface="+mj-ea"/>
              </a:rPr>
              <a:t>635</a:t>
            </a:r>
            <a:endParaRPr lang="ru-RU" sz="3200" b="1" dirty="0">
              <a:solidFill>
                <a:srgbClr val="114EA7"/>
              </a:solidFill>
              <a:ea typeface="+mj-ea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8762" y="3581400"/>
            <a:ext cx="8610600" cy="9144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155A9E"/>
                </a:solidFill>
                <a:ea typeface="+mj-ea"/>
              </a:rPr>
              <a:t>© A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V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err="1" smtClean="0">
                <a:solidFill>
                  <a:srgbClr val="155A9E"/>
                </a:solidFill>
                <a:ea typeface="+mj-ea"/>
              </a:rPr>
              <a:t>Obukhov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, 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G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P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err="1" smtClean="0">
                <a:solidFill>
                  <a:srgbClr val="155A9E"/>
                </a:solidFill>
                <a:ea typeface="+mj-ea"/>
              </a:rPr>
              <a:t>Kobylyansky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, 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S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S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err="1" smtClean="0">
                <a:solidFill>
                  <a:srgbClr val="155A9E"/>
                </a:solidFill>
                <a:ea typeface="+mj-ea"/>
              </a:rPr>
              <a:t>Sagalov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, 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and A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R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.</a:t>
            </a:r>
            <a:r>
              <a:rPr lang="en-US" sz="2000" dirty="0" err="1" smtClean="0">
                <a:solidFill>
                  <a:srgbClr val="155A9E"/>
                </a:solidFill>
                <a:ea typeface="+mj-ea"/>
              </a:rPr>
              <a:t>Belozerova</a:t>
            </a:r>
            <a:r>
              <a:rPr lang="ru-RU" sz="2000" dirty="0">
                <a:solidFill>
                  <a:srgbClr val="155A9E"/>
                </a:solidFill>
                <a:ea typeface="+mj-ea"/>
              </a:rPr>
              <a:t>,</a:t>
            </a:r>
            <a:r>
              <a:rPr lang="en-US" sz="2000" dirty="0">
                <a:solidFill>
                  <a:srgbClr val="155A9E"/>
                </a:solidFill>
                <a:ea typeface="+mj-ea"/>
              </a:rPr>
              <a:t> 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2019 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(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JSC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 </a:t>
            </a:r>
            <a:r>
              <a:rPr lang="en-US" sz="2000" dirty="0" smtClean="0">
                <a:solidFill>
                  <a:srgbClr val="155A9E"/>
                </a:solidFill>
                <a:ea typeface="+mj-ea"/>
              </a:rPr>
              <a:t>“SSC RIAR”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, </a:t>
            </a:r>
            <a:r>
              <a:rPr lang="en-US" sz="2000" dirty="0" err="1" smtClean="0">
                <a:solidFill>
                  <a:srgbClr val="155A9E"/>
                </a:solidFill>
                <a:ea typeface="+mj-ea"/>
              </a:rPr>
              <a:t>Dimitrovgrad</a:t>
            </a:r>
            <a:r>
              <a:rPr lang="ru-RU" sz="2000" dirty="0" smtClean="0">
                <a:solidFill>
                  <a:srgbClr val="155A9E"/>
                </a:solidFill>
                <a:ea typeface="+mj-ea"/>
              </a:rPr>
              <a:t>)</a:t>
            </a:r>
            <a:endParaRPr lang="ru-RU" sz="2000" dirty="0">
              <a:solidFill>
                <a:srgbClr val="155A9E"/>
              </a:solidFill>
              <a:ea typeface="+mj-ea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981200" y="3175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XI </a:t>
            </a:r>
            <a:r>
              <a:rPr lang="en-US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Reactor Material Science Conference</a:t>
            </a:r>
            <a:r>
              <a:rPr lang="ru-RU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 </a:t>
            </a:r>
            <a:r>
              <a:rPr lang="en-US" altLang="ru-RU" sz="2200" b="1" dirty="0" err="1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Dimitrovgrad</a:t>
            </a:r>
            <a:r>
              <a:rPr lang="ru-RU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</a:t>
            </a:r>
            <a:endParaRPr lang="ru-RU" altLang="ru-RU" sz="2200" b="1" dirty="0">
              <a:solidFill>
                <a:schemeClr val="bg2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Russia</a:t>
            </a:r>
            <a:r>
              <a:rPr lang="ru-RU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, </a:t>
            </a:r>
            <a:r>
              <a:rPr lang="ru-RU" altLang="ru-RU" sz="2200" b="1" dirty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27-31 </a:t>
            </a:r>
            <a:r>
              <a:rPr lang="en-US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May </a:t>
            </a:r>
            <a:r>
              <a:rPr lang="ru-RU" altLang="ru-RU" sz="2200" b="1" dirty="0" smtClean="0">
                <a:solidFill>
                  <a:schemeClr val="bg2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2019</a:t>
            </a:r>
            <a:endParaRPr lang="ru-RU" altLang="ru-RU" sz="2200" b="1" dirty="0">
              <a:solidFill>
                <a:schemeClr val="bg2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Laves phase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in alloy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635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before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10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24001" y="1357048"/>
                <a:ext cx="7010400" cy="651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HCP</a:t>
                </a:r>
                <a:r>
                  <a:rPr lang="ru-RU" sz="2000" dirty="0" smtClean="0"/>
                  <a:t> а=5</a:t>
                </a:r>
                <a:r>
                  <a:rPr lang="en-US" sz="2000" dirty="0" smtClean="0"/>
                  <a:t>.</a:t>
                </a:r>
                <a:r>
                  <a:rPr lang="ru-RU" sz="2000" dirty="0" smtClean="0"/>
                  <a:t>3 Å</a:t>
                </a:r>
                <a:r>
                  <a:rPr lang="en-US" sz="2000" dirty="0" smtClean="0"/>
                  <a:t>,</a:t>
                </a:r>
                <a:r>
                  <a:rPr lang="ru-RU" sz="2000" dirty="0" smtClean="0"/>
                  <a:t> с=8</a:t>
                </a:r>
                <a:r>
                  <a:rPr lang="en-US" sz="2000" dirty="0" smtClean="0"/>
                  <a:t>.</a:t>
                </a:r>
                <a:r>
                  <a:rPr lang="ru-RU" sz="2000" dirty="0" smtClean="0"/>
                  <a:t>7 Å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𝐷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𝑒𝑞</m:t>
                        </m:r>
                        <m:r>
                          <a:rPr lang="ru-RU" sz="2000" i="1">
                            <a:latin typeface="Cambria Math"/>
                          </a:rPr>
                          <m:t>.</m:t>
                        </m:r>
                      </m:sub>
                    </m:sSub>
                    <m:r>
                      <a:rPr lang="ru-RU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000" b="1" i="0" smtClean="0">
                        <a:latin typeface="Cambria Math" panose="02040503050406030204" pitchFamily="18" charset="0"/>
                        <a:ea typeface="Cambria Math"/>
                      </a:rPr>
                      <m:t>𝟏𝟎𝟎</m:t>
                    </m:r>
                    <m:r>
                      <a:rPr lang="ru-RU" sz="2000" b="1" i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n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ru-RU" sz="2000" i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 ≈3∙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ru-RU" sz="2000" i="1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2000" dirty="0" smtClean="0"/>
                  <a:t> 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1357048"/>
                <a:ext cx="7010400" cy="651653"/>
              </a:xfrm>
              <a:prstGeom prst="rect">
                <a:avLst/>
              </a:prstGeom>
              <a:blipFill>
                <a:blip r:embed="rId3"/>
                <a:stretch>
                  <a:fillRect l="-870" b="-3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52859"/>
              </p:ext>
            </p:extLst>
          </p:nvPr>
        </p:nvGraphicFramePr>
        <p:xfrm>
          <a:off x="4443923" y="2286000"/>
          <a:ext cx="3790985" cy="288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2889956" cy="2889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9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Changes in the elemental composition</a:t>
            </a:r>
            <a: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Laves phase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65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11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05" y="1206814"/>
            <a:ext cx="8958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Under neutron irradiation Fe</a:t>
            </a:r>
            <a:r>
              <a:rPr lang="ru-RU" sz="1600" dirty="0" smtClean="0"/>
              <a:t> </a:t>
            </a:r>
            <a:r>
              <a:rPr lang="en-US" sz="1600" dirty="0" smtClean="0"/>
              <a:t>atoms leaves the Laves phase particles </a:t>
            </a:r>
            <a:r>
              <a:rPr lang="en-US" sz="1600" dirty="0" err="1" smtClean="0"/>
              <a:t>Zr</a:t>
            </a:r>
            <a:r>
              <a:rPr lang="en-US" sz="1600" dirty="0" smtClean="0"/>
              <a:t>(</a:t>
            </a:r>
            <a:r>
              <a:rPr lang="en-US" sz="1600" dirty="0" err="1" smtClean="0"/>
              <a:t>Nb,Fe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ru-RU" sz="1600" dirty="0" smtClean="0"/>
              <a:t> </a:t>
            </a:r>
            <a:r>
              <a:rPr lang="en-US" sz="1600" dirty="0" smtClean="0"/>
              <a:t>and enters the matrix and thus the elemental composition of particles and matrix changes.</a:t>
            </a:r>
            <a:endParaRPr lang="ru-RU" sz="1600" dirty="0"/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3999523"/>
              </p:ext>
            </p:extLst>
          </p:nvPr>
        </p:nvGraphicFramePr>
        <p:xfrm>
          <a:off x="381000" y="1835747"/>
          <a:ext cx="2708910" cy="16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20202769"/>
              </p:ext>
            </p:extLst>
          </p:nvPr>
        </p:nvGraphicFramePr>
        <p:xfrm>
          <a:off x="3179797" y="1835747"/>
          <a:ext cx="2749550" cy="164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50004221"/>
              </p:ext>
            </p:extLst>
          </p:nvPr>
        </p:nvGraphicFramePr>
        <p:xfrm>
          <a:off x="6014707" y="1835746"/>
          <a:ext cx="2708910" cy="164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263" y="4256028"/>
            <a:ext cx="1941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Specimens were cut out from the guide tube </a:t>
            </a:r>
            <a:r>
              <a:rPr lang="ru-RU" dirty="0" smtClean="0"/>
              <a:t>(Т</a:t>
            </a:r>
            <a:r>
              <a:rPr lang="en-US" baseline="-25000" dirty="0" err="1" smtClean="0"/>
              <a:t>irr</a:t>
            </a:r>
            <a:r>
              <a:rPr lang="ru-RU" dirty="0" smtClean="0"/>
              <a:t>=310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44716"/>
              </p:ext>
            </p:extLst>
          </p:nvPr>
        </p:nvGraphicFramePr>
        <p:xfrm>
          <a:off x="2427287" y="3597255"/>
          <a:ext cx="42767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444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Changes in the elemental composition</a:t>
            </a:r>
            <a: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of the Laves phase </a:t>
            </a:r>
            <a:r>
              <a:rPr lang="en-US" sz="3100" b="1" dirty="0" err="1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12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217" y="1162868"/>
            <a:ext cx="8958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Fe leaves the particles of the Laves phase </a:t>
            </a:r>
            <a:r>
              <a:rPr lang="en-US" sz="1600" dirty="0" err="1" smtClean="0"/>
              <a:t>Zr</a:t>
            </a:r>
            <a:r>
              <a:rPr lang="en-US" sz="1600" dirty="0" smtClean="0"/>
              <a:t>(</a:t>
            </a:r>
            <a:r>
              <a:rPr lang="en-US" sz="1600" dirty="0" err="1" smtClean="0"/>
              <a:t>Nb,Fe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r>
              <a:rPr lang="ru-RU" sz="1600" dirty="0" smtClean="0"/>
              <a:t> </a:t>
            </a:r>
            <a:r>
              <a:rPr lang="en-US" sz="1600" dirty="0" smtClean="0"/>
              <a:t>and enters the matrix</a:t>
            </a:r>
            <a:r>
              <a:rPr lang="ru-RU" sz="1600" dirty="0" smtClean="0"/>
              <a:t> </a:t>
            </a:r>
            <a:r>
              <a:rPr lang="en-US" sz="1600" dirty="0" smtClean="0"/>
              <a:t>beginning with the periphery </a:t>
            </a:r>
            <a:endParaRPr lang="en-US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0475" y="2177244"/>
            <a:ext cx="168507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Damage dose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dpa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Т</a:t>
            </a:r>
            <a:r>
              <a:rPr lang="en-US" baseline="-25000" dirty="0" err="1" smtClean="0"/>
              <a:t>irr</a:t>
            </a:r>
            <a:r>
              <a:rPr lang="ru-RU" dirty="0" smtClean="0"/>
              <a:t>=310</a:t>
            </a:r>
            <a:r>
              <a:rPr lang="ru-RU" baseline="30000" dirty="0" smtClean="0"/>
              <a:t>о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2" name="Рисунок 11" descr="D:\2016\ТВЭЛ Э110 дог569\НК1 443\Ris\SoI 04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31" y="1553997"/>
            <a:ext cx="5580842" cy="2226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770475" y="4517622"/>
            <a:ext cx="168507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Damage dose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13 </a:t>
            </a:r>
            <a:r>
              <a:rPr lang="en-US" dirty="0" err="1" smtClean="0"/>
              <a:t>dpa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Т</a:t>
            </a:r>
            <a:r>
              <a:rPr lang="en-US" baseline="-25000" dirty="0" err="1" smtClean="0"/>
              <a:t>irr</a:t>
            </a:r>
            <a:r>
              <a:rPr lang="ru-RU" dirty="0" smtClean="0"/>
              <a:t>=310</a:t>
            </a:r>
            <a:r>
              <a:rPr lang="ru-RU" baseline="30000" dirty="0" smtClean="0"/>
              <a:t>о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7" name="Рисунок 16" descr="D:\2018\ВНИИНМ дог 632\5М НК16 1-2\Ris\SoI 12 1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3962400"/>
            <a:ext cx="5580842" cy="2266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6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6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Transformation of Laves phase 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43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</a:t>
            </a:r>
            <a:r>
              <a:rPr lang="en-US" altLang="ru-RU" sz="1400" dirty="0" smtClean="0">
                <a:latin typeface="Arial" panose="020B0604020202020204" pitchFamily="34" charset="0"/>
              </a:rPr>
              <a:t>3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81" y="1260071"/>
            <a:ext cx="9048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Single-crystal Laves phase transforms into polycrystalline phase </a:t>
            </a:r>
            <a:r>
              <a:rPr lang="el-GR" dirty="0" smtClean="0"/>
              <a:t>β</a:t>
            </a:r>
            <a:r>
              <a:rPr lang="ru-RU" dirty="0" smtClean="0"/>
              <a:t>-</a:t>
            </a:r>
            <a:r>
              <a:rPr lang="en-US" dirty="0" err="1" smtClean="0"/>
              <a:t>Nb</a:t>
            </a:r>
            <a:r>
              <a:rPr lang="en-US" dirty="0" smtClean="0"/>
              <a:t> in stages 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59675" y="189288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Stage I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409" y="1888271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Unirradiated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" y="2368625"/>
            <a:ext cx="1651513" cy="1651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 descr="D:\2018\ВНИИНМ дог 632\5M NK16 4-16\Ris\38 x145k тож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94" y="2374743"/>
            <a:ext cx="1653611" cy="165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Рисунок 18" descr="D:\2010\Э635 6 лет\Уголок 4-5 ДР3-4\Ris\63 L-фаз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12" y="2371571"/>
            <a:ext cx="1664341" cy="166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3" y="2386732"/>
            <a:ext cx="1717362" cy="1650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22" y="2371571"/>
            <a:ext cx="1673389" cy="1673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" y="4278032"/>
            <a:ext cx="1641056" cy="1641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03" y="4278032"/>
            <a:ext cx="1721939" cy="17219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12" y="4278031"/>
            <a:ext cx="1664341" cy="166434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23361" y="189713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Stage II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6217" y="189288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Stage III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620132" y="188417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Stage IV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8747" y="594657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HCP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2570" y="591908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BCC</a:t>
            </a:r>
            <a:endParaRPr lang="ru-RU" dirty="0">
              <a:solidFill>
                <a:srgbClr val="0000CC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6477000" y="3630427"/>
            <a:ext cx="248826" cy="101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60653" y="4651538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β</a:t>
            </a:r>
            <a:r>
              <a:rPr lang="ru-RU" dirty="0"/>
              <a:t>-</a:t>
            </a:r>
            <a:r>
              <a:rPr lang="en-US" dirty="0" err="1"/>
              <a:t>Nb</a:t>
            </a:r>
            <a:endParaRPr lang="en-US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6036214" y="3699772"/>
            <a:ext cx="565199" cy="948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0208"/>
            <a:ext cx="5765333" cy="4581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Transformation of Laves phase </a:t>
            </a:r>
            <a:r>
              <a:rPr lang="en-US" sz="3100" b="1" dirty="0" err="1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Zr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100" b="1" dirty="0" err="1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Nb,Fe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100" b="1" baseline="-25000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14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18500" y="1251468"/>
            <a:ext cx="671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Schematic representation of the stage-by-stage transformation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357693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HCP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10400" y="548640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BCC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" y="22845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Radiation-induced finely dispersed phase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873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15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8600" y="1309715"/>
            <a:ext cx="8915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Finely dispersed </a:t>
            </a:r>
            <a:r>
              <a:rPr lang="en-US" dirty="0" err="1" smtClean="0"/>
              <a:t>laminary</a:t>
            </a:r>
            <a:r>
              <a:rPr lang="en-US" dirty="0" smtClean="0"/>
              <a:t> phase forms under irradiation in E</a:t>
            </a:r>
            <a:r>
              <a:rPr lang="ru-RU" dirty="0" smtClean="0"/>
              <a:t>110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smtClean="0"/>
              <a:t>635 </a:t>
            </a:r>
            <a:r>
              <a:rPr lang="en-US" dirty="0" smtClean="0"/>
              <a:t>alloys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" y="2006903"/>
            <a:ext cx="2889885" cy="2889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D:\2019\Волкова 674\75\Ris\36 x450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9" y="2007538"/>
            <a:ext cx="2889250" cy="2889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79" y="1988488"/>
            <a:ext cx="2908300" cy="2908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399" y="5227800"/>
            <a:ext cx="875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Particles of radiation-induced finely dispersed phase in alloy E</a:t>
            </a:r>
            <a:r>
              <a:rPr lang="ru-RU" dirty="0" smtClean="0"/>
              <a:t>110 </a:t>
            </a:r>
            <a:r>
              <a:rPr lang="en-US" dirty="0" smtClean="0"/>
              <a:t>after neutron irradiation up to a damage dose of </a:t>
            </a:r>
            <a:r>
              <a:rPr lang="ru-RU" dirty="0" smtClean="0"/>
              <a:t>12 </a:t>
            </a:r>
            <a:r>
              <a:rPr lang="en-US" dirty="0" err="1" smtClean="0"/>
              <a:t>dpa</a:t>
            </a:r>
            <a:r>
              <a:rPr lang="ru-RU" dirty="0" smtClean="0"/>
              <a:t> (</a:t>
            </a:r>
            <a:r>
              <a:rPr lang="en-US" dirty="0" smtClean="0"/>
              <a:t>a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en-US" dirty="0" smtClean="0"/>
              <a:t>and</a:t>
            </a:r>
            <a:r>
              <a:rPr lang="ru-RU" dirty="0" smtClean="0"/>
              <a:t> 9 </a:t>
            </a:r>
            <a:r>
              <a:rPr lang="en-US" dirty="0" err="1" smtClean="0"/>
              <a:t>dpa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c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644" y="48939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2045" y="492178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5851" y="489392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Radiation-induced finely dispersed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phase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41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16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150" y="1168177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Finely dispersed phase is larger in alloy E</a:t>
            </a:r>
            <a:r>
              <a:rPr lang="ru-RU" dirty="0" smtClean="0"/>
              <a:t>110 </a:t>
            </a:r>
            <a:r>
              <a:rPr lang="en-US" dirty="0" smtClean="0"/>
              <a:t> and its concentration is </a:t>
            </a:r>
            <a:r>
              <a:rPr lang="ru-RU" dirty="0" smtClean="0"/>
              <a:t>7 </a:t>
            </a:r>
            <a:r>
              <a:rPr lang="en-US" dirty="0" smtClean="0"/>
              <a:t>times higher compared to alloy</a:t>
            </a:r>
            <a:r>
              <a:rPr lang="ru-RU" dirty="0" smtClean="0"/>
              <a:t> Э635.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23601312"/>
              </p:ext>
            </p:extLst>
          </p:nvPr>
        </p:nvGraphicFramePr>
        <p:xfrm>
          <a:off x="457200" y="4159916"/>
          <a:ext cx="3543502" cy="227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72770647"/>
              </p:ext>
            </p:extLst>
          </p:nvPr>
        </p:nvGraphicFramePr>
        <p:xfrm>
          <a:off x="5016601" y="4159917"/>
          <a:ext cx="3643907" cy="224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47469"/>
              </p:ext>
            </p:extLst>
          </p:nvPr>
        </p:nvGraphicFramePr>
        <p:xfrm>
          <a:off x="5016602" y="2182652"/>
          <a:ext cx="3643907" cy="193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24600" y="186371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Alloy E</a:t>
            </a:r>
            <a:r>
              <a:rPr lang="ru-RU" dirty="0" smtClean="0">
                <a:solidFill>
                  <a:srgbClr val="0000CC"/>
                </a:solidFill>
              </a:rPr>
              <a:t>635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3284" y="1771813"/>
            <a:ext cx="128323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CC"/>
                </a:solidFill>
              </a:rPr>
              <a:t>Alloy E</a:t>
            </a:r>
            <a:r>
              <a:rPr lang="ru-RU" dirty="0" smtClean="0">
                <a:solidFill>
                  <a:srgbClr val="0000CC"/>
                </a:solidFill>
              </a:rPr>
              <a:t>110</a:t>
            </a: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806033"/>
              </p:ext>
            </p:extLst>
          </p:nvPr>
        </p:nvGraphicFramePr>
        <p:xfrm>
          <a:off x="457199" y="2182652"/>
          <a:ext cx="3543503" cy="19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6579" y="5486400"/>
            <a:ext cx="13885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2,5∙10</a:t>
            </a:r>
            <a:r>
              <a:rPr lang="ru-RU" baseline="30000" dirty="0"/>
              <a:t>21</a:t>
            </a:r>
            <a:r>
              <a:rPr lang="ru-RU" dirty="0"/>
              <a:t> </a:t>
            </a:r>
            <a:r>
              <a:rPr lang="en-US" dirty="0" smtClean="0"/>
              <a:t>m</a:t>
            </a:r>
            <a:r>
              <a:rPr lang="ru-RU" baseline="30000" dirty="0" smtClean="0"/>
              <a:t>-3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664" y="5486400"/>
            <a:ext cx="13244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17∙10</a:t>
            </a:r>
            <a:r>
              <a:rPr lang="ru-RU" baseline="30000" dirty="0"/>
              <a:t>21</a:t>
            </a:r>
            <a:r>
              <a:rPr lang="ru-RU" dirty="0"/>
              <a:t> </a:t>
            </a:r>
            <a:r>
              <a:rPr lang="en-US" dirty="0" smtClean="0"/>
              <a:t>m</a:t>
            </a:r>
            <a:r>
              <a:rPr lang="ru-RU" baseline="30000" dirty="0" smtClean="0"/>
              <a:t>-3</a:t>
            </a:r>
            <a:endParaRPr lang="ru-RU" baseline="30000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6800" y="2350009"/>
            <a:ext cx="8963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6 </a:t>
            </a:r>
            <a:r>
              <a:rPr lang="en-US" dirty="0" smtClean="0"/>
              <a:t>nm</a:t>
            </a:r>
            <a:endParaRPr lang="ru-RU" baseline="30000" dirty="0">
              <a:solidFill>
                <a:srgbClr val="0000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2387641"/>
            <a:ext cx="8963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~</a:t>
            </a:r>
            <a:r>
              <a:rPr lang="ru-RU" dirty="0" smtClean="0"/>
              <a:t> 3 </a:t>
            </a:r>
            <a:r>
              <a:rPr lang="en-US" dirty="0" smtClean="0"/>
              <a:t>nm</a:t>
            </a:r>
            <a:endParaRPr lang="ru-RU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ru-RU" sz="26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altLang="ru-RU" sz="2600" b="1" dirty="0" smtClean="0">
              <a:solidFill>
                <a:srgbClr val="15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512175" y="6509106"/>
            <a:ext cx="45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17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-14209" y="1729276"/>
            <a:ext cx="8966200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1313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spcAft>
                <a:spcPts val="0"/>
              </a:spcAft>
            </a:pPr>
            <a:r>
              <a:rPr lang="ru-RU" altLang="ru-RU" sz="1600" b="1" dirty="0"/>
              <a:t>β-</a:t>
            </a:r>
            <a:r>
              <a:rPr lang="ru-RU" altLang="ru-RU" sz="1600" b="1" dirty="0" err="1"/>
              <a:t>Nb</a:t>
            </a:r>
            <a:endParaRPr lang="ru-RU" altLang="ru-RU" sz="1600" b="1" dirty="0" smtClean="0"/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r>
              <a:rPr lang="en-US" altLang="ru-RU" sz="1400" dirty="0" err="1" smtClean="0"/>
              <a:t>Nb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content in the particles depends on their size and irradiation temperature</a:t>
            </a:r>
            <a:r>
              <a:rPr lang="ru-RU" altLang="ru-RU" sz="1400" dirty="0" smtClean="0"/>
              <a:t>: </a:t>
            </a:r>
            <a:r>
              <a:rPr lang="en-US" altLang="ru-RU" sz="1400" dirty="0" smtClean="0"/>
              <a:t>the smaller the particle and lower the irradiation temperature</a:t>
            </a:r>
            <a:r>
              <a:rPr lang="ru-RU" altLang="ru-RU" sz="1400" dirty="0" smtClean="0"/>
              <a:t>, </a:t>
            </a:r>
            <a:r>
              <a:rPr lang="en-US" altLang="ru-RU" sz="1400" dirty="0" smtClean="0"/>
              <a:t>the lower is 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percentage composition of </a:t>
            </a:r>
            <a:r>
              <a:rPr lang="en-US" altLang="ru-RU" sz="1400" dirty="0" err="1" smtClean="0"/>
              <a:t>Nb</a:t>
            </a:r>
            <a:r>
              <a:rPr lang="ru-RU" altLang="ru-RU" sz="1400" dirty="0" smtClean="0"/>
              <a:t>. </a:t>
            </a:r>
            <a:r>
              <a:rPr lang="en-US" altLang="ru-RU" sz="1400" dirty="0" smtClean="0"/>
              <a:t>The higher is the damage dose, the percentage composition of </a:t>
            </a:r>
            <a:r>
              <a:rPr lang="en-US" altLang="ru-RU" sz="1400" dirty="0" err="1" smtClean="0"/>
              <a:t>Nb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becomes lower in the particles</a:t>
            </a:r>
            <a:r>
              <a:rPr lang="ru-RU" altLang="ru-RU" sz="1400" dirty="0" smtClean="0"/>
              <a:t>, </a:t>
            </a:r>
            <a:r>
              <a:rPr lang="en-US" altLang="ru-RU" sz="1400" dirty="0" smtClean="0"/>
              <a:t>their size increases</a:t>
            </a:r>
            <a:r>
              <a:rPr lang="ru-RU" altLang="ru-RU" sz="1400" dirty="0" smtClean="0"/>
              <a:t>, </a:t>
            </a:r>
            <a:r>
              <a:rPr lang="en-US" altLang="ru-RU" sz="1400" dirty="0" smtClean="0"/>
              <a:t>concentration decreases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but the BCC</a:t>
            </a:r>
            <a:r>
              <a:rPr lang="ru-RU" altLang="ru-RU" sz="1400" dirty="0" smtClean="0"/>
              <a:t>-</a:t>
            </a:r>
            <a:r>
              <a:rPr lang="en-US" altLang="ru-RU" sz="1400" dirty="0" smtClean="0"/>
              <a:t>structure is preserved</a:t>
            </a:r>
            <a:r>
              <a:rPr lang="ru-RU" altLang="ru-RU" sz="1400" dirty="0" smtClean="0"/>
              <a:t>.</a:t>
            </a:r>
            <a:r>
              <a:rPr lang="ru-RU" altLang="ru-RU" sz="1400" b="1" dirty="0" smtClean="0"/>
              <a:t> </a:t>
            </a:r>
          </a:p>
          <a:p>
            <a:pPr indent="0" algn="ctr">
              <a:lnSpc>
                <a:spcPct val="120000"/>
              </a:lnSpc>
              <a:spcAft>
                <a:spcPts val="600"/>
              </a:spcAft>
            </a:pPr>
            <a:r>
              <a:rPr lang="en-US" altLang="ru-RU" sz="1400" b="1" dirty="0" smtClean="0"/>
              <a:t>Laves phase </a:t>
            </a:r>
            <a:r>
              <a:rPr lang="en-US" altLang="ru-RU" sz="1400" b="1" dirty="0" err="1" smtClean="0"/>
              <a:t>Zr</a:t>
            </a:r>
            <a:r>
              <a:rPr lang="en-US" altLang="ru-RU" sz="1400" b="1" dirty="0" smtClean="0"/>
              <a:t>(</a:t>
            </a:r>
            <a:r>
              <a:rPr lang="en-US" altLang="ru-RU" sz="1400" b="1" dirty="0" err="1" smtClean="0"/>
              <a:t>Nb,Fe</a:t>
            </a:r>
            <a:r>
              <a:rPr lang="en-US" altLang="ru-RU" sz="1400" b="1" dirty="0" smtClean="0"/>
              <a:t>)</a:t>
            </a:r>
            <a:r>
              <a:rPr lang="ru-RU" altLang="ru-RU" sz="1400" b="1" baseline="-25000" dirty="0" smtClean="0"/>
              <a:t>2</a:t>
            </a:r>
            <a:endParaRPr lang="ru-RU" altLang="ru-RU" sz="1400" b="1" baseline="-25000" dirty="0"/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altLang="ru-RU" sz="1400" dirty="0" smtClean="0"/>
              <a:t>If damage dose is lower than </a:t>
            </a:r>
            <a:r>
              <a:rPr lang="ru-RU" altLang="ru-RU" sz="1400" dirty="0" smtClean="0"/>
              <a:t>15 </a:t>
            </a:r>
            <a:r>
              <a:rPr lang="en-US" altLang="ru-RU" sz="1400" dirty="0" err="1" smtClean="0"/>
              <a:t>dpa</a:t>
            </a:r>
            <a:r>
              <a:rPr lang="en-US" altLang="ru-RU" sz="1400" dirty="0" smtClean="0"/>
              <a:t>,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Fe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content in the particles depends on their size </a:t>
            </a:r>
            <a:r>
              <a:rPr lang="ru-RU" altLang="ru-RU" sz="1400" dirty="0" smtClean="0"/>
              <a:t>(</a:t>
            </a:r>
            <a:r>
              <a:rPr lang="en-US" altLang="ru-RU" sz="1400" dirty="0" smtClean="0"/>
              <a:t>the smaller the particle</a:t>
            </a:r>
            <a:r>
              <a:rPr lang="ru-RU" altLang="ru-RU" sz="1400" dirty="0" smtClean="0"/>
              <a:t>, </a:t>
            </a:r>
            <a:r>
              <a:rPr lang="en-US" altLang="ru-RU" sz="1400" dirty="0" smtClean="0"/>
              <a:t>less Fe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it contains</a:t>
            </a:r>
            <a:r>
              <a:rPr lang="ru-RU" altLang="ru-RU" sz="1400" dirty="0" smtClean="0"/>
              <a:t>). </a:t>
            </a:r>
            <a:r>
              <a:rPr lang="en-US" altLang="ru-RU" sz="1400" dirty="0" smtClean="0"/>
              <a:t>Further irradiation leads to Fe escapes from the phase and enters the matrix </a:t>
            </a:r>
            <a:r>
              <a:rPr lang="ru-RU" sz="1400" dirty="0" smtClean="0"/>
              <a:t>, </a:t>
            </a:r>
            <a:r>
              <a:rPr lang="en-US" sz="1400" dirty="0" smtClean="0"/>
              <a:t>and thus the crystalline lattice transforms from HCP into BCC </a:t>
            </a:r>
            <a:r>
              <a:rPr lang="en-US" sz="1400" b="1" u="sng" dirty="0" smtClean="0"/>
              <a:t>in stages</a:t>
            </a:r>
            <a:r>
              <a:rPr lang="ru-RU" sz="1400" dirty="0" smtClean="0"/>
              <a:t>. </a:t>
            </a:r>
            <a:r>
              <a:rPr lang="en-US" sz="1400" dirty="0" smtClean="0"/>
              <a:t>Transformation begins with the periphery and propagates towards the center of particles</a:t>
            </a:r>
            <a:r>
              <a:rPr lang="ru-RU" sz="1400" dirty="0" smtClean="0"/>
              <a:t>. </a:t>
            </a:r>
            <a:r>
              <a:rPr lang="en-US" sz="1400" dirty="0" smtClean="0"/>
              <a:t>As a result, initial single-crystal Laves phase becomes polycrystalline composed of the </a:t>
            </a:r>
            <a:r>
              <a:rPr lang="ru-RU" sz="1400" dirty="0" smtClean="0"/>
              <a:t>β-</a:t>
            </a:r>
            <a:r>
              <a:rPr lang="en-US" sz="1400" dirty="0" err="1" smtClean="0"/>
              <a:t>Nb</a:t>
            </a:r>
            <a:r>
              <a:rPr lang="en-US" sz="1400" dirty="0" smtClean="0"/>
              <a:t> grains</a:t>
            </a:r>
            <a:r>
              <a:rPr lang="ru-RU" sz="1400" dirty="0" smtClean="0"/>
              <a:t>. </a:t>
            </a:r>
            <a:r>
              <a:rPr lang="en-US" sz="1400" dirty="0" smtClean="0"/>
              <a:t>Further irradiation does not change the composition of new polycrystalline phase and its size</a:t>
            </a:r>
            <a:r>
              <a:rPr lang="ru-RU" sz="1400" dirty="0" smtClean="0"/>
              <a:t>.</a:t>
            </a:r>
          </a:p>
          <a:p>
            <a:pPr indent="0" algn="ctr">
              <a:lnSpc>
                <a:spcPct val="120000"/>
              </a:lnSpc>
              <a:spcAft>
                <a:spcPts val="600"/>
              </a:spcAft>
            </a:pPr>
            <a:r>
              <a:rPr lang="en-US" altLang="ru-RU" sz="1400" b="1" dirty="0" smtClean="0"/>
              <a:t>Radiation-induced phase</a:t>
            </a:r>
            <a:endParaRPr lang="ru-RU" sz="1400" dirty="0" smtClean="0"/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1400" dirty="0" smtClean="0"/>
              <a:t>Neutron irradiation in a temperature range of </a:t>
            </a:r>
            <a:r>
              <a:rPr lang="ru-RU" sz="1400" dirty="0" smtClean="0"/>
              <a:t>290</a:t>
            </a:r>
            <a:r>
              <a:rPr lang="en-US" sz="1400" dirty="0" smtClean="0"/>
              <a:t>ºC to </a:t>
            </a:r>
            <a:r>
              <a:rPr lang="ru-RU" sz="1400" dirty="0" smtClean="0"/>
              <a:t>340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 </a:t>
            </a:r>
            <a:r>
              <a:rPr lang="en-US" sz="1400" dirty="0" smtClean="0"/>
              <a:t>leads to formation of radiation-induced finely dispersed </a:t>
            </a:r>
            <a:r>
              <a:rPr lang="en-US" sz="1400" dirty="0" err="1" smtClean="0"/>
              <a:t>laminary</a:t>
            </a:r>
            <a:r>
              <a:rPr lang="en-US" sz="1400" dirty="0" smtClean="0"/>
              <a:t> phase </a:t>
            </a:r>
            <a:r>
              <a:rPr lang="el-GR" sz="1400" dirty="0"/>
              <a:t>β</a:t>
            </a:r>
            <a:r>
              <a:rPr lang="ru-RU" sz="1400" dirty="0"/>
              <a:t>-</a:t>
            </a:r>
            <a:r>
              <a:rPr lang="en-US" sz="1400" dirty="0" err="1"/>
              <a:t>Nb</a:t>
            </a:r>
            <a:r>
              <a:rPr lang="ru-RU" sz="1400" dirty="0"/>
              <a:t> </a:t>
            </a:r>
            <a:r>
              <a:rPr lang="en-US" sz="1400" dirty="0" smtClean="0"/>
              <a:t>of size no more than </a:t>
            </a:r>
            <a:r>
              <a:rPr lang="ru-RU" sz="1400" dirty="0" smtClean="0"/>
              <a:t>10 </a:t>
            </a:r>
            <a:r>
              <a:rPr lang="en-US" sz="1400" dirty="0" smtClean="0"/>
              <a:t>nm  in alloys E</a:t>
            </a:r>
            <a:r>
              <a:rPr lang="ru-RU" sz="1400" dirty="0" smtClean="0"/>
              <a:t>110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E</a:t>
            </a:r>
            <a:r>
              <a:rPr lang="ru-RU" sz="1400" dirty="0" smtClean="0"/>
              <a:t>635. </a:t>
            </a:r>
            <a:r>
              <a:rPr lang="en-US" sz="1400" dirty="0" smtClean="0"/>
              <a:t>Its concentration attains the saturation </a:t>
            </a:r>
            <a:r>
              <a:rPr lang="ru-RU" sz="1400" dirty="0" smtClean="0"/>
              <a:t>(17·10</a:t>
            </a:r>
            <a:r>
              <a:rPr lang="ru-RU" sz="1400" baseline="30000" dirty="0" smtClean="0"/>
              <a:t>21</a:t>
            </a:r>
            <a:r>
              <a:rPr lang="en-US" sz="1400" dirty="0" smtClean="0"/>
              <a:t>m</a:t>
            </a:r>
            <a:r>
              <a:rPr lang="ru-RU" sz="1400" baseline="30000" dirty="0" smtClean="0"/>
              <a:t>-3 </a:t>
            </a:r>
            <a:r>
              <a:rPr lang="en-US" sz="1400" dirty="0" smtClean="0"/>
              <a:t>for E</a:t>
            </a:r>
            <a:r>
              <a:rPr lang="ru-RU" sz="1400" dirty="0" smtClean="0"/>
              <a:t>110 </a:t>
            </a:r>
            <a:r>
              <a:rPr lang="ru-RU" sz="1400" dirty="0"/>
              <a:t>) </a:t>
            </a:r>
            <a:r>
              <a:rPr lang="en-US" sz="1400" dirty="0" smtClean="0"/>
              <a:t>once the damage dose higher than </a:t>
            </a:r>
            <a:r>
              <a:rPr lang="ru-RU" sz="1400" dirty="0" smtClean="0"/>
              <a:t>10 </a:t>
            </a:r>
            <a:r>
              <a:rPr lang="en-US" sz="1400" dirty="0" err="1" smtClean="0"/>
              <a:t>dpa</a:t>
            </a:r>
            <a:r>
              <a:rPr lang="en-US" sz="1400" dirty="0" smtClean="0"/>
              <a:t> has been attained</a:t>
            </a:r>
            <a:r>
              <a:rPr lang="ru-RU" sz="1400" dirty="0"/>
              <a:t>. </a:t>
            </a:r>
            <a:r>
              <a:rPr lang="en-US" sz="1400" dirty="0" smtClean="0"/>
              <a:t>Concentration of phase particles is </a:t>
            </a:r>
            <a:r>
              <a:rPr lang="ru-RU" sz="1400" dirty="0"/>
              <a:t>7 </a:t>
            </a:r>
            <a:r>
              <a:rPr lang="en-US" sz="1400" dirty="0"/>
              <a:t>times higher </a:t>
            </a:r>
            <a:r>
              <a:rPr lang="en-US" sz="1400" dirty="0" smtClean="0"/>
              <a:t>in alloy E110 compared </a:t>
            </a:r>
            <a:r>
              <a:rPr lang="en-US" sz="1400" dirty="0"/>
              <a:t>to alloy</a:t>
            </a:r>
            <a:r>
              <a:rPr lang="ru-RU" sz="1400" dirty="0"/>
              <a:t> Э635</a:t>
            </a:r>
            <a:r>
              <a:rPr lang="ru-RU" sz="1400" dirty="0" smtClean="0"/>
              <a:t>. 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42" y="1182688"/>
            <a:ext cx="895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Neutron irradiation in a temperature range of </a:t>
            </a:r>
            <a:r>
              <a:rPr lang="ru-RU" sz="1600" b="1" dirty="0" smtClean="0"/>
              <a:t>290</a:t>
            </a:r>
            <a:r>
              <a:rPr lang="en-US" sz="1600" b="1" dirty="0" smtClean="0"/>
              <a:t>ºC to </a:t>
            </a:r>
            <a:r>
              <a:rPr lang="ru-RU" sz="1600" b="1" dirty="0" smtClean="0"/>
              <a:t>340</a:t>
            </a:r>
            <a:r>
              <a:rPr lang="ru-RU" sz="1600" b="1" baseline="30000" dirty="0" smtClean="0"/>
              <a:t>о</a:t>
            </a:r>
            <a:r>
              <a:rPr lang="ru-RU" sz="1600" b="1" dirty="0" smtClean="0"/>
              <a:t>С </a:t>
            </a:r>
            <a:r>
              <a:rPr lang="en-US" sz="1600" b="1" dirty="0" smtClean="0"/>
              <a:t>results in significant changes in parameters of the secondary phases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828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THANK YOU FOR YOUR ATTENTION</a:t>
            </a:r>
            <a:r>
              <a:rPr lang="ru-RU" altLang="ru-RU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!</a:t>
            </a:r>
            <a:endParaRPr lang="ru-RU" alt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62100" y="3581400"/>
            <a:ext cx="6019800" cy="1524000"/>
          </a:xfrm>
        </p:spPr>
        <p:txBody>
          <a:bodyPr/>
          <a:lstStyle/>
          <a:p>
            <a:pPr algn="l" eaLnBrk="1" hangingPunct="1"/>
            <a:r>
              <a:rPr lang="en-US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Obukhov</a:t>
            </a:r>
            <a:r>
              <a:rPr lang="en-US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Researcher</a:t>
            </a:r>
            <a:endParaRPr lang="ru-RU" alt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Подзаголовок 5"/>
          <p:cNvSpPr txBox="1">
            <a:spLocks/>
          </p:cNvSpPr>
          <p:nvPr/>
        </p:nvSpPr>
        <p:spPr bwMode="auto">
          <a:xfrm>
            <a:off x="5105400" y="56388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Tel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8(84235)94947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E-mail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US" alt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gpk@niiar.ru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176" y="0"/>
            <a:ext cx="9137650" cy="1146175"/>
          </a:xfrm>
        </p:spPr>
        <p:txBody>
          <a:bodyPr/>
          <a:lstStyle/>
          <a:p>
            <a:pPr eaLnBrk="1" hangingPunct="1"/>
            <a:r>
              <a:rPr lang="en-US" altLang="ru-RU" sz="28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altLang="ru-RU" sz="2400" b="1" dirty="0" smtClean="0">
              <a:solidFill>
                <a:srgbClr val="15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6350" y="1219200"/>
            <a:ext cx="9137650" cy="5257800"/>
          </a:xfrm>
        </p:spPr>
        <p:txBody>
          <a:bodyPr/>
          <a:lstStyle/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Secondary phase precipitates in zirconium-based alloys which have been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materials for the VVER-1000 core components, are structural constituents and they go through different changes under irradiation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Changes in the characteristics of secondary phases can lead to changes in 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the operational performance of the nuclear reactor core components, for instance,  fuel claddings and guide tubes</a:t>
            </a:r>
            <a:r>
              <a:rPr lang="ru-RU" sz="1800" dirty="0" smtClean="0"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latin typeface="Arial" charset="0"/>
                <a:cs typeface="Arial" charset="0"/>
              </a:rPr>
              <a:t>with a potential impact on their operational integrity</a:t>
            </a:r>
            <a:r>
              <a:rPr lang="ru-RU" sz="1800" dirty="0" smtClean="0">
                <a:latin typeface="Arial" charset="0"/>
                <a:cs typeface="Arial" charset="0"/>
              </a:rPr>
              <a:t>. </a:t>
            </a:r>
            <a:r>
              <a:rPr lang="en-US" sz="1800" dirty="0" smtClean="0">
                <a:latin typeface="Arial" charset="0"/>
                <a:cs typeface="Arial" charset="0"/>
              </a:rPr>
              <a:t>Therefore,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it is considered of great importance to study changes in phase composition of zirconium alloys E</a:t>
            </a:r>
            <a:r>
              <a:rPr lang="ru-RU" sz="1800" dirty="0" smtClean="0">
                <a:latin typeface="Arial" charset="0"/>
                <a:cs typeface="Arial" charset="0"/>
              </a:rPr>
              <a:t>110 </a:t>
            </a:r>
            <a:r>
              <a:rPr lang="en-US" sz="1800" dirty="0" smtClean="0">
                <a:latin typeface="Arial" charset="0"/>
                <a:cs typeface="Arial" charset="0"/>
              </a:rPr>
              <a:t>and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E</a:t>
            </a:r>
            <a:r>
              <a:rPr lang="ru-RU" sz="1800" dirty="0" smtClean="0">
                <a:latin typeface="Arial" charset="0"/>
                <a:cs typeface="Arial" charset="0"/>
              </a:rPr>
              <a:t>635 </a:t>
            </a:r>
            <a:r>
              <a:rPr lang="en-US" sz="1800" dirty="0" smtClean="0">
                <a:latin typeface="Arial" charset="0"/>
                <a:cs typeface="Arial" charset="0"/>
              </a:rPr>
              <a:t>to verify operational integrity of components made of the aforesaid alloys during the entire operational lifetime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This paper is focused on investigation of the E</a:t>
            </a:r>
            <a:r>
              <a:rPr lang="ru-RU" sz="1800" dirty="0" smtClean="0">
                <a:latin typeface="Arial" charset="0"/>
                <a:cs typeface="Arial" charset="0"/>
              </a:rPr>
              <a:t>110 (</a:t>
            </a:r>
            <a:r>
              <a:rPr lang="en-US" sz="1800" dirty="0" smtClean="0">
                <a:latin typeface="Arial" charset="0"/>
                <a:cs typeface="Arial" charset="0"/>
              </a:rPr>
              <a:t>Zr-1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err="1" smtClean="0">
                <a:latin typeface="Arial" charset="0"/>
                <a:cs typeface="Arial" charset="0"/>
              </a:rPr>
              <a:t>Nb</a:t>
            </a:r>
            <a:r>
              <a:rPr lang="en-US" sz="1800" dirty="0" smtClean="0">
                <a:latin typeface="Arial" charset="0"/>
                <a:cs typeface="Arial" charset="0"/>
              </a:rPr>
              <a:t>) phase composition as it is a fuel cladding materials and E</a:t>
            </a:r>
            <a:r>
              <a:rPr lang="ru-RU" sz="1800" dirty="0" smtClean="0">
                <a:latin typeface="Arial" charset="0"/>
                <a:cs typeface="Arial" charset="0"/>
              </a:rPr>
              <a:t>635</a:t>
            </a:r>
            <a:r>
              <a:rPr lang="en-US" sz="1800" dirty="0" smtClean="0">
                <a:latin typeface="Arial" charset="0"/>
                <a:cs typeface="Arial" charset="0"/>
              </a:rPr>
              <a:t> (Zr-1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smtClean="0">
                <a:latin typeface="Arial" charset="0"/>
                <a:cs typeface="Arial" charset="0"/>
              </a:rPr>
              <a:t>Nb-0.4</a:t>
            </a:r>
            <a:r>
              <a:rPr lang="ru-RU" sz="1800" dirty="0" smtClean="0">
                <a:latin typeface="Arial" charset="0"/>
                <a:cs typeface="Arial" charset="0"/>
              </a:rPr>
              <a:t>%</a:t>
            </a:r>
            <a:r>
              <a:rPr lang="en-US" sz="1800" dirty="0" smtClean="0">
                <a:latin typeface="Arial" charset="0"/>
                <a:cs typeface="Arial" charset="0"/>
              </a:rPr>
              <a:t>Fe-</a:t>
            </a:r>
            <a:r>
              <a:rPr lang="ru-RU" sz="1800" dirty="0" smtClean="0">
                <a:latin typeface="Arial" charset="0"/>
                <a:cs typeface="Arial" charset="0"/>
              </a:rPr>
              <a:t>1</a:t>
            </a:r>
            <a:r>
              <a:rPr lang="en-US" sz="1800" dirty="0" smtClean="0">
                <a:latin typeface="Arial" charset="0"/>
                <a:cs typeface="Arial" charset="0"/>
              </a:rPr>
              <a:t>.</a:t>
            </a:r>
            <a:r>
              <a:rPr lang="ru-RU" sz="1800" dirty="0" smtClean="0">
                <a:latin typeface="Arial" charset="0"/>
                <a:cs typeface="Arial" charset="0"/>
              </a:rPr>
              <a:t>2%</a:t>
            </a:r>
            <a:r>
              <a:rPr lang="en-US" sz="1800" dirty="0" smtClean="0">
                <a:latin typeface="Arial" charset="0"/>
                <a:cs typeface="Arial" charset="0"/>
              </a:rPr>
              <a:t>Sn) phase composition as it is a guide tube materials after their operation in the VVER</a:t>
            </a:r>
            <a:r>
              <a:rPr lang="ru-RU" sz="1800" dirty="0" smtClean="0">
                <a:latin typeface="Arial" charset="0"/>
                <a:cs typeface="Arial" charset="0"/>
              </a:rPr>
              <a:t>-1000</a:t>
            </a:r>
            <a:r>
              <a:rPr lang="en-US" sz="1800" dirty="0" smtClean="0">
                <a:latin typeface="Arial" charset="0"/>
                <a:cs typeface="Arial" charset="0"/>
              </a:rPr>
              <a:t> reactor</a:t>
            </a:r>
            <a:r>
              <a:rPr lang="ru-RU" sz="1800" dirty="0" smtClean="0">
                <a:latin typeface="Arial" charset="0"/>
                <a:cs typeface="Arial" charset="0"/>
              </a:rPr>
              <a:t>. </a:t>
            </a:r>
            <a:r>
              <a:rPr lang="en-US" sz="1800" dirty="0" smtClean="0">
                <a:latin typeface="Arial" charset="0"/>
                <a:cs typeface="Arial" charset="0"/>
              </a:rPr>
              <a:t>In particular, described here are changes in the elemental composition of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ru-RU" sz="1800" dirty="0">
                <a:latin typeface="Arial" charset="0"/>
                <a:cs typeface="Arial" charset="0"/>
              </a:rPr>
              <a:t>β-</a:t>
            </a:r>
            <a:r>
              <a:rPr lang="ru-RU" sz="1800" dirty="0" err="1">
                <a:latin typeface="Arial" charset="0"/>
                <a:cs typeface="Arial" charset="0"/>
              </a:rPr>
              <a:t>Nb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and Laves phases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4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176" y="0"/>
            <a:ext cx="9137650" cy="1146175"/>
          </a:xfrm>
        </p:spPr>
        <p:txBody>
          <a:bodyPr/>
          <a:lstStyle/>
          <a:p>
            <a:pPr eaLnBrk="1" hangingPunct="1"/>
            <a:r>
              <a:rPr lang="en-US" altLang="ru-RU" sz="2800" b="1" dirty="0" smtClean="0">
                <a:solidFill>
                  <a:srgbClr val="15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used</a:t>
            </a:r>
            <a:endParaRPr lang="ru-RU" altLang="ru-RU" sz="2400" b="1" dirty="0" smtClean="0">
              <a:solidFill>
                <a:srgbClr val="155A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19176" y="1371600"/>
            <a:ext cx="8362824" cy="5105400"/>
          </a:xfrm>
        </p:spPr>
        <p:txBody>
          <a:bodyPr/>
          <a:lstStyle/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Transmission electron microscope enabling operation at an accelerating voltage of </a:t>
            </a:r>
            <a:r>
              <a:rPr lang="ru-RU" sz="1800" dirty="0" smtClean="0">
                <a:latin typeface="Arial" charset="0"/>
                <a:cs typeface="Arial" charset="0"/>
              </a:rPr>
              <a:t>200 </a:t>
            </a:r>
            <a:r>
              <a:rPr lang="en-US" sz="1800" dirty="0" smtClean="0">
                <a:latin typeface="Arial" charset="0"/>
                <a:cs typeface="Arial" charset="0"/>
              </a:rPr>
              <a:t>kV</a:t>
            </a: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Electron probe X-ray microanalysis instrument which employs the INCA X-MAX TEM 80 system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Electrolytic equipment TENUPOL-5 designed for electrolytic thinning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Semiconductor detector </a:t>
            </a:r>
            <a:r>
              <a:rPr lang="ru-RU" sz="1800" dirty="0" smtClean="0">
                <a:latin typeface="Arial" charset="0"/>
                <a:cs typeface="Arial" charset="0"/>
              </a:rPr>
              <a:t>ORTEC </a:t>
            </a:r>
            <a:r>
              <a:rPr lang="ru-RU" sz="1800" dirty="0">
                <a:latin typeface="Arial" charset="0"/>
                <a:cs typeface="Arial" charset="0"/>
              </a:rPr>
              <a:t>GEM10P4-70PL </a:t>
            </a:r>
            <a:r>
              <a:rPr lang="en-US" sz="1800" dirty="0" smtClean="0">
                <a:latin typeface="Arial" charset="0"/>
                <a:cs typeface="Arial" charset="0"/>
              </a:rPr>
              <a:t>made of high purity germanium and multichannel analyzer </a:t>
            </a:r>
            <a:r>
              <a:rPr lang="ru-RU" sz="1800" dirty="0" smtClean="0">
                <a:latin typeface="Arial" charset="0"/>
                <a:cs typeface="Arial" charset="0"/>
              </a:rPr>
              <a:t>ORTEC </a:t>
            </a:r>
            <a:r>
              <a:rPr lang="ru-RU" sz="1800" dirty="0">
                <a:latin typeface="Arial" charset="0"/>
                <a:cs typeface="Arial" charset="0"/>
              </a:rPr>
              <a:t>DSPEC </a:t>
            </a:r>
            <a:r>
              <a:rPr lang="ru-RU" sz="1800" dirty="0" err="1">
                <a:latin typeface="Arial" charset="0"/>
                <a:cs typeface="Arial" charset="0"/>
              </a:rPr>
              <a:t>jr</a:t>
            </a:r>
            <a:r>
              <a:rPr lang="ru-RU" sz="1800" dirty="0"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latin typeface="Arial" charset="0"/>
                <a:cs typeface="Arial" charset="0"/>
              </a:rPr>
              <a:t>2.0 </a:t>
            </a:r>
            <a:r>
              <a:rPr lang="en-US" sz="1800" dirty="0" smtClean="0">
                <a:latin typeface="Arial" charset="0"/>
                <a:cs typeface="Arial" charset="0"/>
              </a:rPr>
              <a:t>for gamma-spectrometry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715963" algn="just" eaLnBrk="1" hangingPunct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Equipment for sample preparation in the hot cell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3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4951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Objects under investigation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4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6547"/>
              </p:ext>
            </p:extLst>
          </p:nvPr>
        </p:nvGraphicFramePr>
        <p:xfrm>
          <a:off x="319591" y="2778700"/>
          <a:ext cx="850481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4090067828"/>
                    </a:ext>
                  </a:extLst>
                </a:gridCol>
                <a:gridCol w="1923441">
                  <a:extLst>
                    <a:ext uri="{9D8B030D-6E8A-4147-A177-3AD203B41FA5}">
                      <a16:colId xmlns:a16="http://schemas.microsoft.com/office/drawing/2014/main" val="3738470942"/>
                    </a:ext>
                  </a:extLst>
                </a:gridCol>
                <a:gridCol w="936669">
                  <a:extLst>
                    <a:ext uri="{9D8B030D-6E8A-4147-A177-3AD203B41FA5}">
                      <a16:colId xmlns:a16="http://schemas.microsoft.com/office/drawing/2014/main" val="2742129062"/>
                    </a:ext>
                  </a:extLst>
                </a:gridCol>
                <a:gridCol w="1873337">
                  <a:extLst>
                    <a:ext uri="{9D8B030D-6E8A-4147-A177-3AD203B41FA5}">
                      <a16:colId xmlns:a16="http://schemas.microsoft.com/office/drawing/2014/main" val="158343741"/>
                    </a:ext>
                  </a:extLst>
                </a:gridCol>
                <a:gridCol w="1713972">
                  <a:extLst>
                    <a:ext uri="{9D8B030D-6E8A-4147-A177-3AD203B41FA5}">
                      <a16:colId xmlns:a16="http://schemas.microsoft.com/office/drawing/2014/main" val="186689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time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yr.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 under investigation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Alloy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Damage dose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err="1" smtClean="0"/>
                        <a:t>dpa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Irradiation temperature</a:t>
                      </a:r>
                      <a:r>
                        <a:rPr lang="ru-RU" dirty="0" smtClean="0"/>
                        <a:t>, </a:t>
                      </a:r>
                      <a:r>
                        <a:rPr lang="ru-RU" baseline="30000" dirty="0" err="1" smtClean="0"/>
                        <a:t>о</a:t>
                      </a:r>
                      <a:r>
                        <a:rPr lang="ru-RU" dirty="0" err="1" smtClean="0"/>
                        <a:t>С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550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Fuel cladding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2 - 11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0-340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100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Guide tube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ru-RU" dirty="0" smtClean="0"/>
                        <a:t>635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5 - 10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290-320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53509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Fuel cladding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2 - 17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ru-RU" dirty="0" smtClean="0"/>
                        <a:t>0-340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511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Guide tube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ru-RU" dirty="0" smtClean="0"/>
                        <a:t>635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5 - 16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290-320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854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6996" y="1293787"/>
            <a:ext cx="832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The specimens were cut out from several irradiated fuel claddings and guide tubes at different elevation levels. Their operating time was different too. Thus, it was possible to obtain irradiation-induced damage data as to different extent of damage and irradiation temperatures</a:t>
            </a:r>
            <a:r>
              <a:rPr lang="ru-RU" dirty="0" smtClean="0">
                <a:latin typeface="Arial Cyr" panose="020B0604020202020204" pitchFamily="34" charset="0"/>
                <a:ea typeface="Calibri" panose="020F0502020204030204" pitchFamily="34" charset="0"/>
                <a:cs typeface="Arial Cyr" panose="020B0604020202020204" pitchFamily="34" charset="0"/>
              </a:rPr>
              <a:t>.</a:t>
            </a:r>
            <a:endParaRPr lang="ru-RU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Irradiation temperature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21782" y="1216025"/>
            <a:ext cx="8946017" cy="93499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1700" dirty="0" smtClean="0">
                <a:latin typeface="Arial" charset="0"/>
                <a:cs typeface="Arial" charset="0"/>
              </a:rPr>
              <a:t>The irradiation temperature of the test specimens was obtained based on the calculated temperature data profile on the surface of fuel cladding </a:t>
            </a:r>
            <a:r>
              <a:rPr lang="ru-RU" sz="1700" dirty="0" smtClean="0">
                <a:latin typeface="Arial" charset="0"/>
                <a:cs typeface="Arial" charset="0"/>
              </a:rPr>
              <a:t>(</a:t>
            </a:r>
            <a:r>
              <a:rPr lang="en-US" sz="1700" dirty="0" smtClean="0">
                <a:latin typeface="Arial" charset="0"/>
                <a:cs typeface="Arial" charset="0"/>
              </a:rPr>
              <a:t>black points</a:t>
            </a:r>
            <a:r>
              <a:rPr lang="ru-RU" sz="1700" dirty="0" smtClean="0">
                <a:latin typeface="Arial" charset="0"/>
                <a:cs typeface="Arial" charset="0"/>
              </a:rPr>
              <a:t>) </a:t>
            </a:r>
            <a:r>
              <a:rPr lang="en-US" sz="1700" dirty="0" smtClean="0">
                <a:latin typeface="Arial" charset="0"/>
                <a:cs typeface="Arial" charset="0"/>
              </a:rPr>
              <a:t>and guide tube</a:t>
            </a:r>
            <a:r>
              <a:rPr lang="ru-RU" sz="1700" dirty="0" smtClean="0">
                <a:latin typeface="Arial" charset="0"/>
                <a:cs typeface="Arial" charset="0"/>
              </a:rPr>
              <a:t> (</a:t>
            </a:r>
            <a:r>
              <a:rPr lang="en-US" sz="1700" dirty="0" smtClean="0">
                <a:latin typeface="Arial" charset="0"/>
                <a:cs typeface="Arial" charset="0"/>
              </a:rPr>
              <a:t>red points</a:t>
            </a:r>
            <a:r>
              <a:rPr lang="ru-RU" sz="1700" dirty="0" smtClean="0">
                <a:latin typeface="Arial" charset="0"/>
                <a:cs typeface="Arial" charset="0"/>
              </a:rPr>
              <a:t>) </a:t>
            </a:r>
            <a:r>
              <a:rPr lang="en-US" sz="1700" dirty="0" smtClean="0">
                <a:latin typeface="Arial" charset="0"/>
                <a:cs typeface="Arial" charset="0"/>
              </a:rPr>
              <a:t>throughout the height [1]</a:t>
            </a:r>
            <a:r>
              <a:rPr lang="ru-RU" sz="17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5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90852"/>
            <a:ext cx="5314950" cy="3429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783" y="5849977"/>
            <a:ext cx="8985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cs typeface="Arial" charset="0"/>
              </a:rPr>
              <a:t>[1</a:t>
            </a:r>
            <a:r>
              <a:rPr lang="en-US" sz="1000" dirty="0" smtClean="0">
                <a:latin typeface="Arial" charset="0"/>
                <a:cs typeface="Arial" charset="0"/>
              </a:rPr>
              <a:t>]</a:t>
            </a:r>
            <a:r>
              <a:rPr lang="ru-RU" sz="1000" dirty="0">
                <a:latin typeface="Arial" charset="0"/>
                <a:cs typeface="Arial" charset="0"/>
              </a:rPr>
              <a:t> - </a:t>
            </a:r>
            <a:r>
              <a:rPr lang="en-US" sz="1000" dirty="0" smtClean="0">
                <a:latin typeface="Arial" charset="0"/>
                <a:cs typeface="Arial" charset="0"/>
              </a:rPr>
              <a:t>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Svetukhin</a:t>
            </a:r>
            <a:r>
              <a:rPr lang="en-US" sz="1000" dirty="0" smtClean="0">
                <a:latin typeface="Arial" charset="0"/>
                <a:cs typeface="Arial" charset="0"/>
              </a:rPr>
              <a:t>. Modeling of corrosion kinetics for </a:t>
            </a:r>
            <a:r>
              <a:rPr lang="en-US" sz="1000" dirty="0" err="1" smtClean="0">
                <a:latin typeface="Arial" charset="0"/>
                <a:cs typeface="Arial" charset="0"/>
              </a:rPr>
              <a:t>Zr</a:t>
            </a:r>
            <a:r>
              <a:rPr lang="en-US" sz="1000" dirty="0" smtClean="0">
                <a:latin typeface="Arial" charset="0"/>
                <a:cs typeface="Arial" charset="0"/>
              </a:rPr>
              <a:t> claddings of the VVER</a:t>
            </a:r>
            <a:r>
              <a:rPr lang="ru-RU" sz="1000" dirty="0" smtClean="0">
                <a:latin typeface="Arial" charset="0"/>
                <a:cs typeface="Arial" charset="0"/>
              </a:rPr>
              <a:t>-1000 </a:t>
            </a:r>
            <a:r>
              <a:rPr lang="en-US" sz="1000" dirty="0" smtClean="0">
                <a:latin typeface="Arial" charset="0"/>
                <a:cs typeface="Arial" charset="0"/>
              </a:rPr>
              <a:t> fuel rods</a:t>
            </a:r>
            <a:r>
              <a:rPr lang="ru-RU" sz="1000" dirty="0" smtClean="0">
                <a:latin typeface="Arial" charset="0"/>
                <a:cs typeface="Arial" charset="0"/>
              </a:rPr>
              <a:t>/ </a:t>
            </a:r>
            <a:r>
              <a:rPr lang="en-US" sz="1000" dirty="0" smtClean="0">
                <a:latin typeface="Arial" charset="0"/>
                <a:cs typeface="Arial" charset="0"/>
              </a:rPr>
              <a:t>V</a:t>
            </a:r>
            <a:r>
              <a:rPr lang="ru-RU" sz="1000" dirty="0" smtClean="0">
                <a:latin typeface="Arial" charset="0"/>
                <a:cs typeface="Arial" charset="0"/>
              </a:rPr>
              <a:t>.</a:t>
            </a:r>
            <a:r>
              <a:rPr lang="en-US" sz="1000" dirty="0" smtClean="0">
                <a:latin typeface="Arial" charset="0"/>
                <a:cs typeface="Arial" charset="0"/>
              </a:rPr>
              <a:t>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Svetukhin</a:t>
            </a:r>
            <a:r>
              <a:rPr lang="ru-RU" sz="1000" dirty="0" smtClean="0">
                <a:latin typeface="Arial" charset="0"/>
                <a:cs typeface="Arial" charset="0"/>
              </a:rPr>
              <a:t>, </a:t>
            </a:r>
            <a:r>
              <a:rPr lang="en-US" sz="1000" dirty="0" smtClean="0">
                <a:latin typeface="Arial" charset="0"/>
                <a:cs typeface="Arial" charset="0"/>
              </a:rPr>
              <a:t>A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E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Novoselov</a:t>
            </a:r>
            <a:r>
              <a:rPr lang="ru-RU" sz="1000" dirty="0" smtClean="0">
                <a:latin typeface="Arial" charset="0"/>
                <a:cs typeface="Arial" charset="0"/>
              </a:rPr>
              <a:t>, </a:t>
            </a:r>
            <a:r>
              <a:rPr lang="en-US" sz="1000" dirty="0" smtClean="0">
                <a:latin typeface="Arial" charset="0"/>
                <a:cs typeface="Arial" charset="0"/>
              </a:rPr>
              <a:t>G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P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Kobylyansky</a:t>
            </a:r>
            <a:r>
              <a:rPr lang="ru-RU" sz="1000" dirty="0" smtClean="0">
                <a:latin typeface="Arial" charset="0"/>
                <a:cs typeface="Arial" charset="0"/>
              </a:rPr>
              <a:t>[</a:t>
            </a:r>
            <a:r>
              <a:rPr lang="en-US" sz="1000" dirty="0" err="1" smtClean="0">
                <a:latin typeface="Arial" charset="0"/>
                <a:cs typeface="Arial" charset="0"/>
              </a:rPr>
              <a:t>etc</a:t>
            </a:r>
            <a:r>
              <a:rPr lang="en-US" sz="1000" dirty="0" smtClean="0">
                <a:latin typeface="Arial" charset="0"/>
                <a:cs typeface="Arial" charset="0"/>
              </a:rPr>
              <a:t>]</a:t>
            </a:r>
            <a:r>
              <a:rPr lang="ru-RU" sz="1000" dirty="0" smtClean="0">
                <a:latin typeface="Arial" charset="0"/>
                <a:cs typeface="Arial" charset="0"/>
              </a:rPr>
              <a:t>// </a:t>
            </a:r>
            <a:r>
              <a:rPr lang="en-US" sz="1000" dirty="0" smtClean="0">
                <a:latin typeface="Arial" charset="0"/>
                <a:cs typeface="Arial" charset="0"/>
              </a:rPr>
              <a:t>Collected papers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Modeling of reactor materials performance under irradiation</a:t>
            </a:r>
            <a:r>
              <a:rPr lang="ru-RU" sz="1000" dirty="0" smtClean="0">
                <a:latin typeface="Arial" charset="0"/>
                <a:cs typeface="Arial" charset="0"/>
              </a:rPr>
              <a:t>. – </a:t>
            </a:r>
            <a:r>
              <a:rPr lang="en-US" sz="1000" dirty="0" smtClean="0">
                <a:latin typeface="Arial" charset="0"/>
                <a:cs typeface="Arial" charset="0"/>
              </a:rPr>
              <a:t>under the editorship of  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Svetukhin</a:t>
            </a:r>
            <a:r>
              <a:rPr lang="ru-RU" sz="1000" dirty="0" smtClean="0">
                <a:latin typeface="Arial" charset="0"/>
                <a:cs typeface="Arial" charset="0"/>
              </a:rPr>
              <a:t>, </a:t>
            </a:r>
            <a:r>
              <a:rPr lang="en-US" sz="1000" dirty="0" err="1" smtClean="0">
                <a:latin typeface="Arial" charset="0"/>
                <a:cs typeface="Arial" charset="0"/>
              </a:rPr>
              <a:t>Ph.D</a:t>
            </a:r>
            <a:r>
              <a:rPr lang="en-US" sz="1000" dirty="0" smtClean="0">
                <a:latin typeface="Arial" charset="0"/>
                <a:cs typeface="Arial" charset="0"/>
              </a:rPr>
              <a:t>, 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N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Golovanov</a:t>
            </a:r>
            <a:r>
              <a:rPr lang="ru-RU" sz="1000" dirty="0" smtClean="0">
                <a:latin typeface="Arial" charset="0"/>
                <a:cs typeface="Arial" charset="0"/>
              </a:rPr>
              <a:t>, </a:t>
            </a:r>
            <a:r>
              <a:rPr lang="en-US" sz="1000" dirty="0" err="1">
                <a:latin typeface="Arial" charset="0"/>
                <a:cs typeface="Arial" charset="0"/>
              </a:rPr>
              <a:t>Ph.D</a:t>
            </a:r>
            <a:r>
              <a:rPr lang="ru-RU" sz="1000" dirty="0" smtClean="0">
                <a:latin typeface="Arial" charset="0"/>
                <a:cs typeface="Arial" charset="0"/>
              </a:rPr>
              <a:t> </a:t>
            </a:r>
            <a:r>
              <a:rPr lang="en-US" sz="1000" dirty="0" smtClean="0">
                <a:latin typeface="Arial" charset="0"/>
                <a:cs typeface="Arial" charset="0"/>
              </a:rPr>
              <a:t>and V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smtClean="0">
                <a:latin typeface="Arial" charset="0"/>
                <a:cs typeface="Arial" charset="0"/>
              </a:rPr>
              <a:t>D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en-US" sz="1000" dirty="0" err="1" smtClean="0">
                <a:latin typeface="Arial" charset="0"/>
                <a:cs typeface="Arial" charset="0"/>
              </a:rPr>
              <a:t>Risovany</a:t>
            </a:r>
            <a:r>
              <a:rPr lang="ru-RU" sz="1000" dirty="0" smtClean="0">
                <a:latin typeface="Arial" charset="0"/>
                <a:cs typeface="Arial" charset="0"/>
              </a:rPr>
              <a:t> </a:t>
            </a:r>
            <a:r>
              <a:rPr lang="ru-RU" sz="1000" dirty="0">
                <a:latin typeface="Arial" charset="0"/>
                <a:cs typeface="Arial" charset="0"/>
              </a:rPr>
              <a:t>– </a:t>
            </a:r>
            <a:r>
              <a:rPr lang="en-US" sz="1000" dirty="0" smtClean="0">
                <a:latin typeface="Arial" charset="0"/>
                <a:cs typeface="Arial" charset="0"/>
              </a:rPr>
              <a:t>Ulyanovsk</a:t>
            </a:r>
            <a:r>
              <a:rPr lang="ru-RU" sz="1000" dirty="0" smtClean="0"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latin typeface="Arial" charset="0"/>
                <a:cs typeface="Arial" charset="0"/>
              </a:rPr>
              <a:t>Ulyanovsk state University</a:t>
            </a:r>
            <a:r>
              <a:rPr lang="ru-RU" sz="1000" dirty="0" smtClean="0">
                <a:latin typeface="Arial" charset="0"/>
                <a:cs typeface="Arial" charset="0"/>
              </a:rPr>
              <a:t>. </a:t>
            </a:r>
            <a:r>
              <a:rPr lang="ru-RU" sz="1000" dirty="0">
                <a:latin typeface="Arial" charset="0"/>
                <a:cs typeface="Arial" charset="0"/>
              </a:rPr>
              <a:t>– 2007. - </a:t>
            </a:r>
            <a:r>
              <a:rPr lang="en-US" sz="1000" dirty="0" smtClean="0">
                <a:latin typeface="Arial" charset="0"/>
                <a:cs typeface="Arial" charset="0"/>
              </a:rPr>
              <a:t>Pp</a:t>
            </a:r>
            <a:r>
              <a:rPr lang="ru-RU" sz="1000" dirty="0" smtClean="0">
                <a:latin typeface="Arial" charset="0"/>
                <a:cs typeface="Arial" charset="0"/>
              </a:rPr>
              <a:t>.91-98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33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Damage dose estimation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6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16592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Damage dose </a:t>
            </a:r>
            <a:r>
              <a:rPr lang="ru-RU" dirty="0" smtClean="0"/>
              <a:t>(</a:t>
            </a:r>
            <a:r>
              <a:rPr lang="en-US" b="1" dirty="0" err="1" smtClean="0"/>
              <a:t>Kt</a:t>
            </a:r>
            <a:r>
              <a:rPr lang="en-US" dirty="0" smtClean="0"/>
              <a:t>) was estimated to compare microstructure parameters of the test specimens cut out from the fuel claddings and guide tubes</a:t>
            </a:r>
            <a:r>
              <a:rPr lang="ru-RU" dirty="0" smtClean="0"/>
              <a:t>. </a:t>
            </a:r>
            <a:r>
              <a:rPr lang="en-US" dirty="0" smtClean="0"/>
              <a:t>The following work was done for this purpose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Gamma emission spectrum recording that was followed by the analysis of </a:t>
            </a:r>
            <a:r>
              <a:rPr lang="ru-RU" baseline="30000" dirty="0" smtClean="0"/>
              <a:t>94</a:t>
            </a:r>
            <a:r>
              <a:rPr lang="ru-RU" dirty="0" smtClean="0"/>
              <a:t>Nb</a:t>
            </a:r>
            <a:r>
              <a:rPr lang="en-US" dirty="0" smtClean="0"/>
              <a:t> lines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Calculation of specific activity </a:t>
            </a:r>
            <a:r>
              <a:rPr lang="ru-RU" dirty="0" smtClean="0"/>
              <a:t>(</a:t>
            </a:r>
            <a:r>
              <a:rPr lang="ru-RU" b="1" dirty="0" smtClean="0"/>
              <a:t>А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Neutronic</a:t>
            </a:r>
            <a:r>
              <a:rPr lang="en-US" dirty="0" smtClean="0"/>
              <a:t> calculations of damage dose with the use of code </a:t>
            </a:r>
            <a:r>
              <a:rPr lang="ru-RU" dirty="0" smtClean="0"/>
              <a:t>UPM_PREPRO-2017_FENDL-2.0_ENDF/B-VII.0</a:t>
            </a:r>
            <a:r>
              <a:rPr lang="en-US" dirty="0" smtClean="0"/>
              <a:t>_</a:t>
            </a:r>
            <a:r>
              <a:rPr lang="en-US" dirty="0" err="1" smtClean="0"/>
              <a:t>Spectr</a:t>
            </a:r>
            <a:r>
              <a:rPr lang="en-US" dirty="0" smtClean="0"/>
              <a:t> based on a priori neutron spectrum for the VVER</a:t>
            </a:r>
            <a:r>
              <a:rPr lang="ru-RU" dirty="0" smtClean="0"/>
              <a:t>-1000</a:t>
            </a:r>
            <a:r>
              <a:rPr lang="en-US" dirty="0" smtClean="0"/>
              <a:t> core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30227644"/>
              </p:ext>
            </p:extLst>
          </p:nvPr>
        </p:nvGraphicFramePr>
        <p:xfrm>
          <a:off x="4800601" y="1447800"/>
          <a:ext cx="42671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43600" y="4403648"/>
            <a:ext cx="17177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К</a:t>
            </a:r>
            <a:r>
              <a:rPr lang="en-US" dirty="0" smtClean="0"/>
              <a:t>t </a:t>
            </a:r>
            <a:r>
              <a:rPr lang="ru-RU" dirty="0" smtClean="0"/>
              <a:t>=</a:t>
            </a:r>
            <a:r>
              <a:rPr lang="en-US" dirty="0" smtClean="0"/>
              <a:t> A/</a:t>
            </a:r>
            <a:r>
              <a:rPr lang="ru-RU" dirty="0" smtClean="0"/>
              <a:t>86</a:t>
            </a:r>
            <a:r>
              <a:rPr lang="en-US" dirty="0" smtClean="0"/>
              <a:t>.</a:t>
            </a:r>
            <a:r>
              <a:rPr lang="ru-RU" dirty="0" smtClean="0"/>
              <a:t>485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2722" y="5733086"/>
            <a:ext cx="917052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1000"/>
              </a:spcAft>
            </a:pPr>
            <a:r>
              <a:rPr lang="en-US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There were only the </a:t>
            </a:r>
            <a:r>
              <a:rPr lang="ru-RU" sz="1200" baseline="300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94</a:t>
            </a:r>
            <a:r>
              <a:rPr lang="en-US" sz="1200" dirty="0" err="1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Nb</a:t>
            </a:r>
            <a:r>
              <a:rPr lang="en-US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 line in the built-up gamma spectrum that is why reconstruction of neutron spectrum did not allow for affecting its shape so 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 </a:t>
            </a:r>
            <a:r>
              <a:rPr lang="en-US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the reference spectrum was taken 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(</a:t>
            </a:r>
            <a:r>
              <a:rPr lang="en-US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the neutron spectrum was normalized as to the reactor power level</a:t>
            </a:r>
            <a:r>
              <a:rPr lang="ru-RU" sz="1200" dirty="0" smtClean="0">
                <a:latin typeface="Arial Cyr" panose="020B0604020202020204" pitchFamily="34" charset="0"/>
                <a:ea typeface="Times New Roman" panose="02020603050405020304" pitchFamily="18" charset="0"/>
                <a:cs typeface="Arial Cyr" panose="020B0604020202020204" pitchFamily="34" charset="0"/>
              </a:rPr>
              <a:t>).</a:t>
            </a:r>
            <a:endParaRPr lang="ru-RU" sz="1200" dirty="0">
              <a:effectLst/>
              <a:latin typeface="Arial Cyr" panose="020B0604020202020204" pitchFamily="34" charset="0"/>
              <a:ea typeface="Times New Roman" panose="02020603050405020304" pitchFamily="18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phase in alloy E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110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before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7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31012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/>
              <a:t>It is </a:t>
            </a:r>
            <a:r>
              <a:rPr lang="ru-RU" sz="1600" dirty="0" smtClean="0"/>
              <a:t> </a:t>
            </a:r>
            <a:r>
              <a:rPr lang="en-US" sz="1600" dirty="0" smtClean="0"/>
              <a:t>a basic phase in the binary alloys </a:t>
            </a:r>
            <a:r>
              <a:rPr lang="en-US" sz="1600" dirty="0" err="1" smtClean="0"/>
              <a:t>Zr-Nb</a:t>
            </a:r>
            <a:r>
              <a:rPr lang="ru-RU" sz="1600" dirty="0" smtClean="0"/>
              <a:t> (</a:t>
            </a:r>
            <a:r>
              <a:rPr lang="en-US" sz="1600" dirty="0" smtClean="0"/>
              <a:t>E</a:t>
            </a:r>
            <a:r>
              <a:rPr lang="ru-RU" sz="1600" dirty="0" smtClean="0"/>
              <a:t>110</a:t>
            </a:r>
            <a:r>
              <a:rPr lang="ru-RU" sz="1600" dirty="0"/>
              <a:t>, </a:t>
            </a:r>
            <a:r>
              <a:rPr lang="en-US" sz="1600" dirty="0" smtClean="0"/>
              <a:t>E</a:t>
            </a:r>
            <a:r>
              <a:rPr lang="ru-RU" sz="1600" dirty="0" smtClean="0"/>
              <a:t>125), </a:t>
            </a:r>
            <a:r>
              <a:rPr lang="en-US" sz="1600" dirty="0" smtClean="0"/>
              <a:t>it has BCC-crystalline lattice with a parameter </a:t>
            </a:r>
            <a:r>
              <a:rPr lang="ru-RU" sz="1600" dirty="0" smtClean="0"/>
              <a:t>а=0</a:t>
            </a:r>
            <a:r>
              <a:rPr lang="en-US" sz="1600" dirty="0" smtClean="0"/>
              <a:t>.</a:t>
            </a:r>
            <a:r>
              <a:rPr lang="ru-RU" sz="1600" dirty="0" smtClean="0"/>
              <a:t>331 </a:t>
            </a:r>
            <a:r>
              <a:rPr lang="en-US" sz="1600" dirty="0"/>
              <a:t>n</a:t>
            </a:r>
            <a:r>
              <a:rPr lang="en-US" sz="1600" dirty="0" smtClean="0"/>
              <a:t>m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1" name="Рисунок 10" descr="D:\2016\Add\Э110 пл224 необл\Ris\13 x19 500_3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3" y="2178467"/>
            <a:ext cx="2210518" cy="2210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D:\2016\Add\Э110 пл224 необл\Ris\31 x71k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80776"/>
            <a:ext cx="2208209" cy="2208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03749"/>
              </p:ext>
            </p:extLst>
          </p:nvPr>
        </p:nvGraphicFramePr>
        <p:xfrm>
          <a:off x="609601" y="4953000"/>
          <a:ext cx="3428999" cy="75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826">
                  <a:extLst>
                    <a:ext uri="{9D8B030D-6E8A-4147-A177-3AD203B41FA5}">
                      <a16:colId xmlns:a16="http://schemas.microsoft.com/office/drawing/2014/main" val="3626041674"/>
                    </a:ext>
                  </a:extLst>
                </a:gridCol>
                <a:gridCol w="1172773">
                  <a:extLst>
                    <a:ext uri="{9D8B030D-6E8A-4147-A177-3AD203B41FA5}">
                      <a16:colId xmlns:a16="http://schemas.microsoft.com/office/drawing/2014/main" val="52017805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03028192"/>
                    </a:ext>
                  </a:extLst>
                </a:gridCol>
              </a:tblGrid>
              <a:tr h="387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0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217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68853731"/>
              </p:ext>
            </p:extLst>
          </p:nvPr>
        </p:nvGraphicFramePr>
        <p:xfrm>
          <a:off x="4172061" y="4563545"/>
          <a:ext cx="2774084" cy="171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Рисунок 14" descr="D:\2016\Add\Э110 пл224 необл\Ris\41 x490k тоже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29" y="2179703"/>
            <a:ext cx="2194272" cy="219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955110" y="4960701"/>
            <a:ext cx="18726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 85 – 90</a:t>
            </a:r>
            <a:r>
              <a:rPr lang="ru-RU" dirty="0" smtClean="0"/>
              <a:t> </a:t>
            </a:r>
            <a:r>
              <a:rPr lang="en-US" dirty="0" smtClean="0"/>
              <a:t>at</a:t>
            </a:r>
            <a:r>
              <a:rPr lang="ru-RU" dirty="0" smtClean="0"/>
              <a:t>.%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(</a:t>
            </a:r>
            <a:r>
              <a:rPr lang="en-US" sz="1600" dirty="0" smtClean="0">
                <a:solidFill>
                  <a:srgbClr val="0000CC"/>
                </a:solidFill>
              </a:rPr>
              <a:t>extraction replica</a:t>
            </a:r>
            <a:r>
              <a:rPr lang="ru-RU" sz="1600" dirty="0" smtClean="0">
                <a:solidFill>
                  <a:srgbClr val="0000CC"/>
                </a:solidFill>
              </a:rPr>
              <a:t>)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Changes in the elemental composition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l-GR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phase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8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17588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The composition of the </a:t>
            </a:r>
            <a:r>
              <a:rPr lang="el-GR" sz="1600" dirty="0" smtClean="0"/>
              <a:t>β</a:t>
            </a:r>
            <a:r>
              <a:rPr lang="ru-RU" sz="1600" dirty="0" smtClean="0"/>
              <a:t>-</a:t>
            </a:r>
            <a:r>
              <a:rPr lang="en-US" sz="1600" dirty="0" err="1" smtClean="0"/>
              <a:t>Nb</a:t>
            </a:r>
            <a:r>
              <a:rPr lang="ru-RU" sz="1600" dirty="0" smtClean="0"/>
              <a:t> </a:t>
            </a:r>
            <a:r>
              <a:rPr lang="en-US" sz="1600" dirty="0" smtClean="0"/>
              <a:t>phase particles depends on their size and damage dose</a:t>
            </a:r>
            <a:r>
              <a:rPr lang="ru-RU" sz="16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smaller diameter </a:t>
            </a:r>
            <a:r>
              <a:rPr lang="ru-RU" sz="1600" dirty="0" smtClean="0"/>
              <a:t> </a:t>
            </a:r>
            <a:r>
              <a:rPr lang="en-US" sz="1600" dirty="0" smtClean="0"/>
              <a:t>the less is the percentage composition of </a:t>
            </a:r>
            <a:r>
              <a:rPr lang="en-US" sz="1600" dirty="0" err="1" smtClean="0"/>
              <a:t>Nb</a:t>
            </a:r>
            <a:r>
              <a:rPr lang="ru-RU" sz="16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higher the damage dose the less is </a:t>
            </a:r>
            <a:r>
              <a:rPr lang="en-US" sz="1600" dirty="0" err="1" smtClean="0"/>
              <a:t>Nb</a:t>
            </a:r>
            <a:r>
              <a:rPr lang="en-US" sz="1600" dirty="0" smtClean="0"/>
              <a:t> content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789360"/>
              </p:ext>
            </p:extLst>
          </p:nvPr>
        </p:nvGraphicFramePr>
        <p:xfrm>
          <a:off x="990599" y="2051724"/>
          <a:ext cx="3263775" cy="19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35803"/>
              </p:ext>
            </p:extLst>
          </p:nvPr>
        </p:nvGraphicFramePr>
        <p:xfrm>
          <a:off x="4724400" y="2006885"/>
          <a:ext cx="3263775" cy="201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896242"/>
              </p:ext>
            </p:extLst>
          </p:nvPr>
        </p:nvGraphicFramePr>
        <p:xfrm>
          <a:off x="990599" y="4117068"/>
          <a:ext cx="3263775" cy="197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7341"/>
              </p:ext>
            </p:extLst>
          </p:nvPr>
        </p:nvGraphicFramePr>
        <p:xfrm>
          <a:off x="4724400" y="4121595"/>
          <a:ext cx="3263775" cy="200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Changes in the elemental composition</a:t>
            </a:r>
            <a: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l-GR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100" b="1" dirty="0" err="1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ru-RU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phase under irradiation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534400" y="6477000"/>
            <a:ext cx="301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9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7" y="1196806"/>
            <a:ext cx="4879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Nb</a:t>
            </a:r>
            <a:r>
              <a:rPr lang="ru-RU" sz="1400" dirty="0" smtClean="0"/>
              <a:t> </a:t>
            </a:r>
            <a:r>
              <a:rPr lang="en-US" sz="1400" dirty="0" smtClean="0"/>
              <a:t>content in the particles of the </a:t>
            </a:r>
            <a:r>
              <a:rPr lang="el-GR" sz="1400" dirty="0" smtClean="0"/>
              <a:t>β</a:t>
            </a:r>
            <a:r>
              <a:rPr lang="ru-RU" sz="1400" dirty="0" smtClean="0"/>
              <a:t>-</a:t>
            </a:r>
            <a:r>
              <a:rPr lang="en-US" sz="1400" dirty="0" err="1" smtClean="0"/>
              <a:t>Nb</a:t>
            </a:r>
            <a:r>
              <a:rPr lang="ru-RU" sz="1400" dirty="0" smtClean="0"/>
              <a:t> </a:t>
            </a:r>
            <a:r>
              <a:rPr lang="en-US" sz="1400" dirty="0" smtClean="0"/>
              <a:t> phase with a diameter of </a:t>
            </a:r>
            <a:r>
              <a:rPr lang="ru-RU" sz="1400" dirty="0" smtClean="0"/>
              <a:t>50 </a:t>
            </a:r>
            <a:r>
              <a:rPr lang="en-US" sz="1400" dirty="0" smtClean="0"/>
              <a:t>nm</a:t>
            </a:r>
            <a:r>
              <a:rPr lang="ru-RU" sz="1400" dirty="0" smtClean="0"/>
              <a:t> </a:t>
            </a:r>
            <a:r>
              <a:rPr lang="en-US" sz="1400" dirty="0" smtClean="0"/>
              <a:t>and</a:t>
            </a:r>
            <a:r>
              <a:rPr lang="ru-RU" sz="1400" dirty="0" smtClean="0"/>
              <a:t> 150 </a:t>
            </a:r>
            <a:r>
              <a:rPr lang="en-US" sz="1400" dirty="0" smtClean="0"/>
              <a:t>nm</a:t>
            </a:r>
            <a:r>
              <a:rPr lang="ru-RU" sz="1400" dirty="0" smtClean="0"/>
              <a:t> </a:t>
            </a:r>
            <a:r>
              <a:rPr lang="en-US" sz="1400" dirty="0" smtClean="0"/>
              <a:t>in relation to the attained damage dose at an irradiation temperature of </a:t>
            </a:r>
            <a:r>
              <a:rPr lang="ru-RU" sz="1400" dirty="0" smtClean="0"/>
              <a:t>330</a:t>
            </a:r>
            <a:r>
              <a:rPr lang="ru-RU" sz="1400" baseline="30000" dirty="0" smtClean="0"/>
              <a:t>о</a:t>
            </a:r>
            <a:r>
              <a:rPr lang="ru-RU" sz="1400" dirty="0" smtClean="0"/>
              <a:t>С</a:t>
            </a:r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190814"/>
              </p:ext>
            </p:extLst>
          </p:nvPr>
        </p:nvGraphicFramePr>
        <p:xfrm>
          <a:off x="292100" y="2030480"/>
          <a:ext cx="4273550" cy="231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08827"/>
              </p:ext>
            </p:extLst>
          </p:nvPr>
        </p:nvGraphicFramePr>
        <p:xfrm>
          <a:off x="1720960" y="5083175"/>
          <a:ext cx="5638799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5083942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260416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2017805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3003028192"/>
                    </a:ext>
                  </a:extLst>
                </a:gridCol>
              </a:tblGrid>
              <a:tr h="387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Damage dose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</a:rPr>
                        <a:t>av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nm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0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dpa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dpa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52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4922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6960" y="4486930"/>
            <a:ext cx="8916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Ingress of </a:t>
            </a:r>
            <a:r>
              <a:rPr lang="en-US" sz="1400" dirty="0" err="1" smtClean="0"/>
              <a:t>Zr</a:t>
            </a:r>
            <a:r>
              <a:rPr lang="ru-RU" sz="1400" dirty="0" smtClean="0"/>
              <a:t> </a:t>
            </a:r>
            <a:r>
              <a:rPr lang="en-US" sz="1400" dirty="0" smtClean="0"/>
              <a:t>from the matrix to the </a:t>
            </a:r>
            <a:r>
              <a:rPr lang="el-GR" sz="1400" dirty="0" smtClean="0"/>
              <a:t>β</a:t>
            </a:r>
            <a:r>
              <a:rPr lang="ru-RU" sz="1400" dirty="0" smtClean="0"/>
              <a:t>-</a:t>
            </a:r>
            <a:r>
              <a:rPr lang="en-US" sz="1400" dirty="0" err="1" smtClean="0"/>
              <a:t>Nb</a:t>
            </a:r>
            <a:r>
              <a:rPr lang="ru-RU" sz="1400" dirty="0" smtClean="0"/>
              <a:t> </a:t>
            </a:r>
            <a:r>
              <a:rPr lang="en-US" sz="1400" dirty="0" smtClean="0"/>
              <a:t>phase leads to changes in size</a:t>
            </a:r>
            <a:r>
              <a:rPr lang="ru-RU" sz="1400" dirty="0" smtClean="0"/>
              <a:t>, </a:t>
            </a:r>
            <a:r>
              <a:rPr lang="en-US" sz="1400" dirty="0" smtClean="0"/>
              <a:t>concentration</a:t>
            </a:r>
            <a:r>
              <a:rPr lang="ru-RU" sz="1400" dirty="0" smtClean="0"/>
              <a:t>,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volume concentration of phase particles</a:t>
            </a:r>
            <a:r>
              <a:rPr lang="ru-RU" sz="1400" dirty="0" smtClean="0"/>
              <a:t>. </a:t>
            </a:r>
            <a:r>
              <a:rPr lang="en-US" sz="1400" dirty="0" smtClean="0"/>
              <a:t>BCC-lattice is preserved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0602" y="1185814"/>
            <a:ext cx="396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Nb</a:t>
            </a:r>
            <a:r>
              <a:rPr lang="en-US" sz="1400" dirty="0" smtClean="0"/>
              <a:t> content in the irradiated particles of the </a:t>
            </a:r>
            <a:r>
              <a:rPr lang="el-GR" sz="1400" dirty="0" smtClean="0"/>
              <a:t>β</a:t>
            </a:r>
            <a:r>
              <a:rPr lang="ru-RU" sz="1400" dirty="0"/>
              <a:t>-</a:t>
            </a:r>
            <a:r>
              <a:rPr lang="en-US" sz="1400" dirty="0" err="1" smtClean="0"/>
              <a:t>Nb</a:t>
            </a:r>
            <a:r>
              <a:rPr lang="en-US" sz="1400" dirty="0" smtClean="0"/>
              <a:t> phase in relation to the irradiation temperature</a:t>
            </a:r>
            <a:endParaRPr lang="ru-RU" sz="14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265212"/>
              </p:ext>
            </p:extLst>
          </p:nvPr>
        </p:nvGraphicFramePr>
        <p:xfrm>
          <a:off x="5219700" y="2035175"/>
          <a:ext cx="3616325" cy="2309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8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1639</Words>
  <Application>Microsoft Office PowerPoint</Application>
  <PresentationFormat>Экран (4:3)</PresentationFormat>
  <Paragraphs>190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Cyr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Introduction</vt:lpstr>
      <vt:lpstr>Equipment used</vt:lpstr>
      <vt:lpstr>Objects under investigation</vt:lpstr>
      <vt:lpstr>Irradiation temperature</vt:lpstr>
      <vt:lpstr>Damage dose estimation</vt:lpstr>
      <vt:lpstr>β-Nb phase in alloy E110  before irradiation</vt:lpstr>
      <vt:lpstr>Changes in the elemental composition of the β-Nb phase under irradiation</vt:lpstr>
      <vt:lpstr>Changes in the elemental composition of the β-Nb phase under irradiation</vt:lpstr>
      <vt:lpstr>Laves phase Zr(Nb,Fe)2 in alloy E635 before irradiation</vt:lpstr>
      <vt:lpstr>Changes in the elemental composition of the Laves phase Zr(Nb,Fe)2 under irradiation</vt:lpstr>
      <vt:lpstr>Changes in the elemental composition of the Laves phase Zr(Nb,Fe)2 under irradiation</vt:lpstr>
      <vt:lpstr>Transformation of Laves phase Zr(Nb,Fe)2 under irradiation</vt:lpstr>
      <vt:lpstr>Transformation of Laves phase Zr(Nb,Fe)2 under irradiation</vt:lpstr>
      <vt:lpstr>Radiation-induced finely dispersed phase</vt:lpstr>
      <vt:lpstr>Radiation-induced finely dispersed phase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mmn</dc:creator>
  <cp:lastModifiedBy>Alexandr</cp:lastModifiedBy>
  <cp:revision>301</cp:revision>
  <cp:lastPrinted>2019-04-30T09:56:41Z</cp:lastPrinted>
  <dcterms:created xsi:type="dcterms:W3CDTF">2014-06-27T05:45:07Z</dcterms:created>
  <dcterms:modified xsi:type="dcterms:W3CDTF">2019-05-28T09:14:27Z</dcterms:modified>
</cp:coreProperties>
</file>