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4" r:id="rId3"/>
    <p:sldId id="272" r:id="rId4"/>
    <p:sldId id="282" r:id="rId5"/>
    <p:sldId id="284" r:id="rId6"/>
    <p:sldId id="273" r:id="rId7"/>
    <p:sldId id="280" r:id="rId8"/>
    <p:sldId id="276" r:id="rId9"/>
    <p:sldId id="285" r:id="rId10"/>
    <p:sldId id="286" r:id="rId11"/>
    <p:sldId id="279" r:id="rId12"/>
    <p:sldId id="271" r:id="rId13"/>
  </p:sldIdLst>
  <p:sldSz cx="9906000" cy="6858000" type="A4"/>
  <p:notesSz cx="9942513" cy="67611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1" autoAdjust="0"/>
    <p:restoredTop sz="94172" autoAdjust="0"/>
  </p:normalViewPr>
  <p:slideViewPr>
    <p:cSldViewPr snapToGrid="0">
      <p:cViewPr varScale="1">
        <p:scale>
          <a:sx n="105" d="100"/>
          <a:sy n="105" d="100"/>
        </p:scale>
        <p:origin x="1548" y="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46ADC-AE20-48FC-A4AF-450AFB5A6B67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65F49-A7B4-445C-8854-7F1B2E5CF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612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422" cy="33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1790" y="0"/>
            <a:ext cx="4308422" cy="33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38488" y="506413"/>
            <a:ext cx="3665537" cy="2536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252" y="3211553"/>
            <a:ext cx="7954010" cy="304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21932"/>
            <a:ext cx="4308422" cy="33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1790" y="6421932"/>
            <a:ext cx="4308422" cy="33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CA88FC1-2D68-453A-BEF2-D98D87AECB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8522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E21723-1C43-40BE-94A2-3C9E74162603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84475" y="457200"/>
            <a:ext cx="4838700" cy="334962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177" y="3939317"/>
            <a:ext cx="8591528" cy="2472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A88FC1-2D68-453A-BEF2-D98D87AECB93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0591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A88FC1-2D68-453A-BEF2-D98D87AECB93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8132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A88FC1-2D68-453A-BEF2-D98D87AECB93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622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93688"/>
            <a:ext cx="1814512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384175"/>
            <a:ext cx="262255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181226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7172110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AC30C-DFEC-43A2-A1D8-22A3B7992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01142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309BF-D6C0-4033-86C6-8F0EA95C24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14809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B418B-F15F-40F7-A20C-D4327F5B6B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8597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64B49-8E5C-41E0-ADC2-24A6955977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594063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F2F2B-F2EA-4C8F-8839-CE948713A2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64713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ED67F-DB88-4B39-8A5A-A8EE7EC531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97460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A1E33-6DB5-406F-A130-EE788875B0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986706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E96C7-ADC9-48FB-89B4-87622BC677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56763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AAB2B-0162-417F-AB4C-591B93E938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80436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D76F4-B5AC-4DBC-B875-8ECBDE530F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15055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738" y="6448425"/>
            <a:ext cx="6794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976A56EC-A2C3-4695-86F7-492B0EA64C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125538"/>
            <a:ext cx="9126538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0"/>
            <a:ext cx="8267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3" y="106363"/>
            <a:ext cx="9620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6446838"/>
            <a:ext cx="11144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microsoft.com/office/2007/relationships/media" Target="../media/media2.wmv"/><Relationship Id="rId7" Type="http://schemas.openxmlformats.org/officeDocument/2006/relationships/image" Target="../media/image4.png"/><Relationship Id="rId12" Type="http://schemas.openxmlformats.org/officeDocument/2006/relationships/image" Target="../media/image25.png"/><Relationship Id="rId2" Type="http://schemas.openxmlformats.org/officeDocument/2006/relationships/video" Target="../media/media1.wmv"/><Relationship Id="rId16" Type="http://schemas.openxmlformats.org/officeDocument/2006/relationships/image" Target="../media/image27.jpeg"/><Relationship Id="rId1" Type="http://schemas.microsoft.com/office/2007/relationships/media" Target="../media/media1.wmv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1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video" Target="../media/media2.wmv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1.png"/><Relationship Id="rId7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10.png"/><Relationship Id="rId4" Type="http://schemas.openxmlformats.org/officeDocument/2006/relationships/image" Target="../media/image32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63575" y="2473947"/>
            <a:ext cx="9010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schemeClr val="tx2"/>
                </a:solidFill>
              </a:rPr>
              <a:t>ОПРЕДЕЛЕНИЕ ПАРАМЕТРОВ ЗАМЕДЛЕННОГО ГИДРИДНОГО РАСТРЕСКИВАНИЯ ОБОЛОЧЕК ТВЭЛОВ ДЛЯ ОЦЕНКИ ВЕРОЯТНОСТИ ИХ РАЗГЕРМЕТИЗАЦИИ ПРИ ЭКСПЛУАТАЦИИ И СУХОМ ХРАНЕНИИ ОЯТ</a:t>
            </a:r>
            <a:r>
              <a:rPr lang="ru-RU" altLang="ru-RU" sz="2000" b="1" dirty="0">
                <a:solidFill>
                  <a:schemeClr val="tx2"/>
                </a:solidFill>
              </a:rPr>
              <a:t/>
            </a:r>
            <a:br>
              <a:rPr lang="ru-RU" altLang="ru-RU" sz="2000" b="1" dirty="0">
                <a:solidFill>
                  <a:schemeClr val="tx2"/>
                </a:solidFill>
              </a:rPr>
            </a:br>
            <a:endParaRPr lang="ru-RU" altLang="ru-RU" sz="2000" b="1" i="1" dirty="0">
              <a:solidFill>
                <a:schemeClr val="tx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575" y="4149725"/>
            <a:ext cx="8466138" cy="16557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ru-RU" altLang="ru-RU" sz="1800" i="1" dirty="0" smtClean="0">
                <a:solidFill>
                  <a:schemeClr val="tx2"/>
                </a:solidFill>
              </a:rPr>
              <a:t>Н.С. </a:t>
            </a:r>
            <a:r>
              <a:rPr lang="ru-RU" altLang="ru-RU" sz="1800" i="1" dirty="0" smtClean="0">
                <a:solidFill>
                  <a:schemeClr val="tx2"/>
                </a:solidFill>
              </a:rPr>
              <a:t>Сабуров</a:t>
            </a:r>
            <a:r>
              <a:rPr lang="ru-RU" altLang="ru-RU" sz="1800" dirty="0" smtClean="0">
                <a:solidFill>
                  <a:schemeClr val="tx2"/>
                </a:solidFill>
              </a:rPr>
              <a:t>, </a:t>
            </a:r>
            <a:r>
              <a:rPr lang="ru-RU" altLang="ru-RU" sz="1800" dirty="0" smtClean="0">
                <a:solidFill>
                  <a:schemeClr val="tx2"/>
                </a:solidFill>
              </a:rPr>
              <a:t>В.А. Маркелов, С.А. Бекренев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ru-RU" altLang="ru-RU" sz="1800" i="1" dirty="0" smtClean="0">
                <a:solidFill>
                  <a:schemeClr val="tx2"/>
                </a:solidFill>
              </a:rPr>
              <a:t>И.А. Шелепов, </a:t>
            </a:r>
            <a:r>
              <a:rPr lang="ru-RU" altLang="ru-RU" sz="1800" i="1" dirty="0" err="1" smtClean="0">
                <a:solidFill>
                  <a:schemeClr val="tx2"/>
                </a:solidFill>
              </a:rPr>
              <a:t>А.Ю.Гусев</a:t>
            </a:r>
            <a:endParaRPr lang="ru-RU" altLang="ru-RU" sz="1800" i="1" dirty="0" smtClean="0">
              <a:solidFill>
                <a:schemeClr val="tx2"/>
              </a:solidFill>
            </a:endParaRPr>
          </a:p>
        </p:txBody>
      </p:sp>
      <p:sp>
        <p:nvSpPr>
          <p:cNvPr id="4100" name="b--sw3tSuYwFh9d4syvsTVb" hidden="1"/>
          <p:cNvSpPr>
            <a:spLocks noChangeArrowheads="1"/>
          </p:cNvSpPr>
          <p:nvPr/>
        </p:nvSpPr>
        <p:spPr bwMode="auto">
          <a:xfrm>
            <a:off x="68263" y="6731000"/>
            <a:ext cx="6985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/>
          </a:p>
        </p:txBody>
      </p:sp>
      <p:sp>
        <p:nvSpPr>
          <p:cNvPr id="4101" name="Rectangle 3"/>
          <p:cNvSpPr txBox="1">
            <a:spLocks noChangeArrowheads="1"/>
          </p:cNvSpPr>
          <p:nvPr/>
        </p:nvSpPr>
        <p:spPr bwMode="auto">
          <a:xfrm>
            <a:off x="2073275" y="655292"/>
            <a:ext cx="49847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200" i="1" dirty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200" b="1" cap="all" dirty="0">
                <a:solidFill>
                  <a:schemeClr val="tx2"/>
                </a:solidFill>
              </a:rPr>
              <a:t>XI конференция по реакторному </a:t>
            </a:r>
            <a:r>
              <a:rPr lang="ru-RU" altLang="ru-RU" sz="1200" b="1" cap="all" dirty="0" smtClean="0">
                <a:solidFill>
                  <a:schemeClr val="tx2"/>
                </a:solidFill>
              </a:rPr>
              <a:t>материаловедению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dirty="0">
                <a:solidFill>
                  <a:schemeClr val="tx2"/>
                </a:solidFill>
              </a:rPr>
              <a:t>27 - 31 мая 2019 г.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dirty="0">
                <a:solidFill>
                  <a:schemeClr val="tx2"/>
                </a:solidFill>
              </a:rPr>
              <a:t>Димитровград, Россия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ru-RU" altLang="ru-RU" sz="1200" b="1" cap="all" dirty="0">
              <a:solidFill>
                <a:schemeClr val="tx2"/>
              </a:solidFill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 i="1" dirty="0">
              <a:solidFill>
                <a:schemeClr val="tx2"/>
              </a:solidFill>
            </a:endParaRPr>
          </a:p>
        </p:txBody>
      </p:sp>
      <p:pic>
        <p:nvPicPr>
          <p:cNvPr id="4102" name="Picture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876925"/>
            <a:ext cx="233997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60400" y="1"/>
            <a:ext cx="8267700" cy="88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kern="0" dirty="0" smtClean="0"/>
              <a:t>Влияние облучения на параметры ЗГР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948738" y="6448425"/>
            <a:ext cx="679450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 dirty="0" smtClean="0">
                <a:solidFill>
                  <a:schemeClr val="hlink"/>
                </a:solidFill>
              </a:rPr>
              <a:t>10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177" y="1869999"/>
            <a:ext cx="4066286" cy="31701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1134801" y="5121731"/>
            <a:ext cx="3100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151188" algn="l"/>
              </a:tabLst>
            </a:pPr>
            <a:r>
              <a:rPr lang="en-CA" sz="600" b="1" i="1" dirty="0">
                <a:solidFill>
                  <a:srgbClr val="0033CC"/>
                </a:solidFill>
              </a:rPr>
              <a:t>RESTA LEVI, M., PULS, M.P., DHC behaviour of irradiated Zr‑2.5Nb pressure tubes up to 365ºC, 18</a:t>
            </a:r>
            <a:r>
              <a:rPr lang="en-CA" sz="600" b="1" i="1" baseline="30000" dirty="0">
                <a:solidFill>
                  <a:srgbClr val="0033CC"/>
                </a:solidFill>
              </a:rPr>
              <a:t>th</a:t>
            </a:r>
            <a:r>
              <a:rPr lang="en-CA" sz="600" b="1" i="1" dirty="0">
                <a:solidFill>
                  <a:srgbClr val="0033CC"/>
                </a:solidFill>
              </a:rPr>
              <a:t> Inter. Conf. Structural Mechanics in Reactor Technology, (2005), Paper G10-3.</a:t>
            </a:r>
            <a:endParaRPr lang="ru-RU" sz="600" b="1" i="1" dirty="0">
              <a:solidFill>
                <a:srgbClr val="0033CC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04834" y="5121731"/>
            <a:ext cx="3100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151188" algn="l"/>
              </a:tabLst>
            </a:pPr>
            <a:r>
              <a:rPr lang="en-CA" sz="600" b="1" i="1" dirty="0">
                <a:solidFill>
                  <a:srgbClr val="0033CC"/>
                </a:solidFill>
              </a:rPr>
              <a:t>S. </a:t>
            </a:r>
            <a:r>
              <a:rPr lang="en-CA" sz="600" b="1" i="1" dirty="0" err="1">
                <a:solidFill>
                  <a:srgbClr val="0033CC"/>
                </a:solidFill>
              </a:rPr>
              <a:t>Sagat</a:t>
            </a:r>
            <a:r>
              <a:rPr lang="en-CA" sz="600" b="1" i="1" dirty="0">
                <a:solidFill>
                  <a:srgbClr val="0033CC"/>
                </a:solidFill>
              </a:rPr>
              <a:t>, C.E. Coleman, M. Griffiths, B.J.S. </a:t>
            </a:r>
            <a:r>
              <a:rPr lang="en-CA" sz="600" b="1" i="1" dirty="0" err="1">
                <a:solidFill>
                  <a:srgbClr val="0033CC"/>
                </a:solidFill>
              </a:rPr>
              <a:t>Wilkins</a:t>
            </a:r>
            <a:r>
              <a:rPr lang="en-CA" sz="600" b="1" i="1" dirty="0">
                <a:solidFill>
                  <a:srgbClr val="0033CC"/>
                </a:solidFill>
              </a:rPr>
              <a:t>, The effect of </a:t>
            </a:r>
            <a:r>
              <a:rPr lang="en-CA" sz="600" b="1" i="1" dirty="0" err="1">
                <a:solidFill>
                  <a:srgbClr val="0033CC"/>
                </a:solidFill>
              </a:rPr>
              <a:t>fluence</a:t>
            </a:r>
            <a:r>
              <a:rPr lang="en-CA" sz="600" b="1" i="1" dirty="0">
                <a:solidFill>
                  <a:srgbClr val="0033CC"/>
                </a:solidFill>
              </a:rPr>
              <a:t> and irradiation temperature on delayed hydride cracking in Zr-2.5Nb, </a:t>
            </a:r>
            <a:r>
              <a:rPr lang="en-CA" sz="600" b="1" i="1" dirty="0" err="1">
                <a:solidFill>
                  <a:srgbClr val="0033CC"/>
                </a:solidFill>
              </a:rPr>
              <a:t>Zicronium</a:t>
            </a:r>
            <a:r>
              <a:rPr lang="en-CA" sz="600" b="1" i="1" dirty="0">
                <a:solidFill>
                  <a:srgbClr val="0033CC"/>
                </a:solidFill>
              </a:rPr>
              <a:t> in the Nuclear Industry: Tenth International Symposium, Baltimore, Maryland, June 21-24, 1993, ASTM STP 1245, A.M </a:t>
            </a:r>
            <a:r>
              <a:rPr lang="en-CA" sz="600" b="1" i="1" dirty="0" err="1">
                <a:solidFill>
                  <a:srgbClr val="0033CC"/>
                </a:solidFill>
              </a:rPr>
              <a:t>Garde</a:t>
            </a:r>
            <a:r>
              <a:rPr lang="en-CA" sz="600" b="1" i="1" dirty="0">
                <a:solidFill>
                  <a:srgbClr val="0033CC"/>
                </a:solidFill>
              </a:rPr>
              <a:t> and E.R. Bradley (Eds.), ASTM International, Philadelphia, Pennsylvania (1994) 35-61.</a:t>
            </a:r>
          </a:p>
          <a:p>
            <a:pPr algn="ctr">
              <a:tabLst>
                <a:tab pos="3151188" algn="l"/>
              </a:tabLst>
            </a:pPr>
            <a:endParaRPr lang="ru-RU" sz="600" b="1" i="1" dirty="0" smtClean="0">
              <a:solidFill>
                <a:srgbClr val="0033CC"/>
              </a:solidFill>
            </a:endParaRPr>
          </a:p>
          <a:p>
            <a:pPr algn="ctr">
              <a:tabLst>
                <a:tab pos="3151188" algn="l"/>
              </a:tabLst>
            </a:pPr>
            <a:r>
              <a:rPr lang="en-CA" sz="600" b="1" i="1" dirty="0" smtClean="0">
                <a:solidFill>
                  <a:srgbClr val="0033CC"/>
                </a:solidFill>
              </a:rPr>
              <a:t>Rodgers</a:t>
            </a:r>
            <a:r>
              <a:rPr lang="en-CA" sz="600" b="1" i="1" dirty="0">
                <a:solidFill>
                  <a:srgbClr val="0033CC"/>
                </a:solidFill>
              </a:rPr>
              <a:t>, D.K., Coleman, C.E., Griffiths, M., et al.: In-reactor performance of pressure tubes in CANDU reactors. J. </a:t>
            </a:r>
            <a:r>
              <a:rPr lang="en-CA" sz="600" b="1" i="1" dirty="0" err="1">
                <a:solidFill>
                  <a:srgbClr val="0033CC"/>
                </a:solidFill>
              </a:rPr>
              <a:t>Nucl</a:t>
            </a:r>
            <a:r>
              <a:rPr lang="en-CA" sz="600" b="1" i="1" dirty="0">
                <a:solidFill>
                  <a:srgbClr val="0033CC"/>
                </a:solidFill>
              </a:rPr>
              <a:t>. Mater. 383, 22–27 (2008)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b="11726"/>
          <a:stretch/>
        </p:blipFill>
        <p:spPr>
          <a:xfrm>
            <a:off x="276722" y="1827324"/>
            <a:ext cx="4925350" cy="3092148"/>
          </a:xfrm>
          <a:prstGeom prst="rect">
            <a:avLst/>
          </a:prstGeom>
        </p:spPr>
      </p:pic>
      <p:pic>
        <p:nvPicPr>
          <p:cNvPr id="9" name="Picture 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6477000"/>
            <a:ext cx="10080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79862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Заключение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1328738"/>
            <a:ext cx="9126538" cy="5148262"/>
          </a:xfrm>
        </p:spPr>
        <p:txBody>
          <a:bodyPr/>
          <a:lstStyle/>
          <a:p>
            <a:pPr lvl="0" algn="just"/>
            <a:r>
              <a:rPr lang="ru-RU" sz="1800" dirty="0"/>
              <a:t>Определены температурные зависимости и высокотемпературные пределы для скорости ЗГР (V</a:t>
            </a:r>
            <a:r>
              <a:rPr lang="ru-RU" sz="1800" baseline="-25000" dirty="0"/>
              <a:t>ЗГР</a:t>
            </a:r>
            <a:r>
              <a:rPr lang="ru-RU" sz="1800" dirty="0"/>
              <a:t>) в </a:t>
            </a:r>
            <a:r>
              <a:rPr lang="ru-RU" sz="1800" dirty="0" smtClean="0"/>
              <a:t>оболочках твэлов из сплавов циркония </a:t>
            </a:r>
            <a:r>
              <a:rPr lang="ru-RU" sz="1800" dirty="0"/>
              <a:t>Э110опт, Э635 и Zircaloy-4. С уменьшением прочности </a:t>
            </a:r>
            <a:r>
              <a:rPr lang="ru-RU" sz="1800" dirty="0" smtClean="0"/>
              <a:t>циркониевого </a:t>
            </a:r>
            <a:r>
              <a:rPr lang="ru-RU" sz="1800" dirty="0"/>
              <a:t>сплава скорость ЗГР оболочек твэлов при всех температурах и её высокотемпературный предел для линейного соотношения Аррениуса снижаются. </a:t>
            </a:r>
            <a:endParaRPr lang="ru-RU" sz="1800" dirty="0" smtClean="0"/>
          </a:p>
          <a:p>
            <a:pPr lvl="0" algn="just"/>
            <a:r>
              <a:rPr lang="ru-RU" sz="1800" kern="1200" dirty="0">
                <a:cs typeface="Arial" charset="0"/>
              </a:rPr>
              <a:t>Определены значения критических параметров ЗГР оболочек твэлов из сплавов Э110опт, Э635М и Zircaloy-4. Показано, что выше температуры 260 °С разрушение по механизму ЗГР в оболочке твэла из сплава Э110опт не наблюдается. Минимальное значение K</a:t>
            </a:r>
            <a:r>
              <a:rPr lang="ru-RU" sz="1800" kern="1200" baseline="-25000" dirty="0">
                <a:cs typeface="Arial" charset="0"/>
              </a:rPr>
              <a:t>IН</a:t>
            </a:r>
            <a:r>
              <a:rPr lang="ru-RU" sz="1800" kern="1200" dirty="0">
                <a:cs typeface="Arial" charset="0"/>
              </a:rPr>
              <a:t> для данного материала составляет 11 MПa·м</a:t>
            </a:r>
            <a:r>
              <a:rPr lang="ru-RU" sz="1800" kern="1200" baseline="30000" dirty="0">
                <a:cs typeface="Arial" charset="0"/>
              </a:rPr>
              <a:t>1/2</a:t>
            </a:r>
            <a:r>
              <a:rPr lang="ru-RU" sz="1800" kern="1200" dirty="0">
                <a:cs typeface="Arial" charset="0"/>
              </a:rPr>
              <a:t>, что при глубине поверхностного дефекта в </a:t>
            </a:r>
            <a:r>
              <a:rPr lang="ru-RU" sz="1800" kern="1200" dirty="0" err="1">
                <a:cs typeface="Arial" charset="0"/>
              </a:rPr>
              <a:t>твэле</a:t>
            </a:r>
            <a:r>
              <a:rPr lang="ru-RU" sz="1800" kern="1200" dirty="0">
                <a:cs typeface="Arial" charset="0"/>
              </a:rPr>
              <a:t> 50 мкм соответствует напряжениям 800 МПа, которые превышают предел прочности материала и не допустимы при эксплуатации.  Разрушение по механизму ЗГР при эксплуатации оболочек твэлов из сплавов Э635М и </a:t>
            </a:r>
            <a:r>
              <a:rPr lang="en-US" sz="1800" kern="1200" dirty="0">
                <a:cs typeface="Arial" charset="0"/>
              </a:rPr>
              <a:t>Zircaloy-4 </a:t>
            </a:r>
            <a:r>
              <a:rPr lang="ru-RU" sz="1800" kern="1200" dirty="0">
                <a:cs typeface="Arial" charset="0"/>
              </a:rPr>
              <a:t>возможно при температурах ниже 295 °С и 310 °С и напряжениях выше 360 МПа и 510 МПа соответственно.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948738" y="6448425"/>
            <a:ext cx="679450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 dirty="0" smtClean="0">
                <a:solidFill>
                  <a:schemeClr val="hlink"/>
                </a:solidFill>
              </a:rPr>
              <a:t>11</a:t>
            </a:r>
          </a:p>
        </p:txBody>
      </p:sp>
      <p:pic>
        <p:nvPicPr>
          <p:cNvPr id="6" name="Picture 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6477000"/>
            <a:ext cx="10080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743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73050" y="2565400"/>
            <a:ext cx="9432925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3200" b="1" kern="0" dirty="0">
                <a:solidFill>
                  <a:srgbClr val="00327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Спасибо за внимание!</a:t>
            </a:r>
            <a:endParaRPr lang="ru-RU" sz="3200" b="1" kern="0" cap="all" dirty="0">
              <a:solidFill>
                <a:schemeClr val="hlin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/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0" y="2276475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/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/>
          </a:p>
        </p:txBody>
      </p:sp>
      <p:sp>
        <p:nvSpPr>
          <p:cNvPr id="12295" name="Rectangle 5"/>
          <p:cNvSpPr>
            <a:spLocks noChangeArrowheads="1"/>
          </p:cNvSpPr>
          <p:nvPr/>
        </p:nvSpPr>
        <p:spPr bwMode="auto">
          <a:xfrm>
            <a:off x="0" y="2276475"/>
            <a:ext cx="990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/>
          </a:p>
        </p:txBody>
      </p:sp>
      <p:sp>
        <p:nvSpPr>
          <p:cNvPr id="1229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823A1561-CC88-4087-83C4-EB6A3BF94C95}" type="slidenum">
              <a:rPr lang="ru-RU" altLang="ru-RU" sz="2200" smtClean="0">
                <a:solidFill>
                  <a:schemeClr val="hlin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ru-RU" altLang="ru-RU" sz="2200" dirty="0" smtClean="0">
              <a:solidFill>
                <a:schemeClr val="hlink"/>
              </a:solidFill>
            </a:endParaRPr>
          </a:p>
        </p:txBody>
      </p:sp>
      <p:pic>
        <p:nvPicPr>
          <p:cNvPr id="10" name="Picture 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6477000"/>
            <a:ext cx="10080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61A42D2-A5E2-4D9F-BCE2-E4ECD4E9653B}" type="slidenum">
              <a:rPr lang="ru-RU" altLang="ru-RU" sz="2200" smtClean="0">
                <a:solidFill>
                  <a:schemeClr val="hlin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ru-RU" altLang="ru-RU" sz="2200" dirty="0" smtClean="0">
              <a:solidFill>
                <a:schemeClr val="hlink"/>
              </a:solidFill>
            </a:endParaRPr>
          </a:p>
        </p:txBody>
      </p:sp>
      <p:pic>
        <p:nvPicPr>
          <p:cNvPr id="6147" name="Picture 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6477000"/>
            <a:ext cx="10080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08000" y="0"/>
            <a:ext cx="8267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ru-RU" sz="2800" b="1" kern="0" dirty="0" smtClean="0">
                <a:solidFill>
                  <a:srgbClr val="003274"/>
                </a:solidFill>
                <a:latin typeface="Arial"/>
                <a:ea typeface="+mj-ea"/>
                <a:cs typeface="Arial"/>
              </a:rPr>
              <a:t>Актуальность</a:t>
            </a:r>
            <a:endParaRPr lang="ru-RU" sz="2800" b="1" kern="0" cap="all" dirty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49" name="Прямоугольник 1"/>
          <p:cNvSpPr>
            <a:spLocks noChangeArrowheads="1"/>
          </p:cNvSpPr>
          <p:nvPr/>
        </p:nvSpPr>
        <p:spPr bwMode="auto">
          <a:xfrm>
            <a:off x="-47487" y="3944967"/>
            <a:ext cx="36604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FUEL DISPOSITION CAMPAIGN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Used Nuclear Fuel Storage and Transportation Technical Gap Analyses</a:t>
            </a:r>
            <a:endParaRPr lang="ru-RU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632" y="2345431"/>
            <a:ext cx="6102414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56" y="2793992"/>
            <a:ext cx="1040644" cy="97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405632" y="3743732"/>
            <a:ext cx="6021832" cy="197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854133" y="4822635"/>
            <a:ext cx="1143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854133" y="4986084"/>
            <a:ext cx="1143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39432" y="970290"/>
            <a:ext cx="9120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 smtClean="0"/>
              <a:t>1. Программа экспериментальных и расчетно-теоретических исследований для обоснования длительного сухого хранения ТВС новых типов</a:t>
            </a:r>
            <a:endParaRPr lang="en-US" altLang="ru-RU" dirty="0" smtClean="0"/>
          </a:p>
          <a:p>
            <a:pPr algn="just"/>
            <a:r>
              <a:rPr lang="ru-RU" altLang="ru-RU" dirty="0" smtClean="0"/>
              <a:t>2. Программа </a:t>
            </a:r>
            <a:r>
              <a:rPr lang="ru-RU" altLang="ru-RU" dirty="0"/>
              <a:t>по разработке технического проекта для обоснования мокрого и сухого контейнерного хранения твэлов в составе ОТВС реакторов ВВЭР 1000/1200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/>
              <a:t>Условия для ЗГР и основные параметры</a:t>
            </a:r>
          </a:p>
        </p:txBody>
      </p:sp>
      <p:pic>
        <p:nvPicPr>
          <p:cNvPr id="819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1387475"/>
            <a:ext cx="3729037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948738" y="6448425"/>
            <a:ext cx="679450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 dirty="0" smtClean="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96100" y="2918460"/>
            <a:ext cx="723900" cy="4343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63978" y="5366418"/>
            <a:ext cx="342900" cy="2438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0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839676" y="5212384"/>
            <a:ext cx="59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</a:rPr>
              <a:t>K</a:t>
            </a:r>
            <a:r>
              <a:rPr lang="en-US" b="1" baseline="-25000" dirty="0" smtClean="0">
                <a:latin typeface="Arial" pitchFamily="34" charset="0"/>
              </a:rPr>
              <a:t>I</a:t>
            </a:r>
            <a:endParaRPr lang="ru-RU" b="1" baseline="-25000" dirty="0"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8091" y="2930598"/>
            <a:ext cx="82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</a:rPr>
              <a:t>V</a:t>
            </a:r>
            <a:r>
              <a:rPr lang="ru-RU" b="1" baseline="-25000" dirty="0" smtClean="0">
                <a:latin typeface="Arial" pitchFamily="34" charset="0"/>
              </a:rPr>
              <a:t>ЗГР</a:t>
            </a:r>
            <a:endParaRPr lang="ru-RU" b="1" baseline="-25000" dirty="0"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6208" y="4778044"/>
            <a:ext cx="1193791" cy="4343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960911" y="4870788"/>
            <a:ext cx="212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</a:rPr>
              <a:t>K</a:t>
            </a:r>
            <a:r>
              <a:rPr lang="en-US" b="1" baseline="-25000" dirty="0" smtClean="0">
                <a:latin typeface="Arial" pitchFamily="34" charset="0"/>
              </a:rPr>
              <a:t>IH</a:t>
            </a:r>
            <a:r>
              <a:rPr lang="ru-RU" b="1" baseline="-25000" dirty="0" smtClean="0">
                <a:latin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</a:rPr>
              <a:t>(</a:t>
            </a:r>
            <a:r>
              <a:rPr lang="ru-RU" sz="1200" b="1" dirty="0" smtClean="0">
                <a:latin typeface="Arial" pitchFamily="34" charset="0"/>
              </a:rPr>
              <a:t>пороговый)</a:t>
            </a:r>
            <a:endParaRPr lang="ru-RU" sz="1200" b="1" baseline="-25000" dirty="0">
              <a:latin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27" y="1214747"/>
            <a:ext cx="4133063" cy="4795385"/>
          </a:xfrm>
          <a:prstGeom prst="rect">
            <a:avLst/>
          </a:prstGeom>
        </p:spPr>
      </p:pic>
      <p:pic>
        <p:nvPicPr>
          <p:cNvPr id="15" name="Picture 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6477000"/>
            <a:ext cx="10080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 smtClean="0"/>
              <a:t>Пороговые условия для начала ЗГР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12435" y="5308560"/>
            <a:ext cx="1231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T&lt;T</a:t>
            </a:r>
            <a:r>
              <a:rPr lang="ru-RU" sz="2400" b="1" baseline="-25000" dirty="0" smtClean="0">
                <a:solidFill>
                  <a:srgbClr val="FF0000"/>
                </a:solidFill>
              </a:rPr>
              <a:t>пред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948738" y="6448425"/>
            <a:ext cx="679450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 dirty="0" smtClean="0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59031" y="5205530"/>
            <a:ext cx="1072730" cy="579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K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&gt;K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IH</a:t>
            </a: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02386" y="5308560"/>
            <a:ext cx="1587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</a:rPr>
              <a:t> &gt;C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TSSD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55" y="1495955"/>
            <a:ext cx="3085798" cy="26442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5068" y="1495955"/>
            <a:ext cx="3083464" cy="26422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874" y="1495955"/>
            <a:ext cx="3063178" cy="264224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75369" y="4791023"/>
            <a:ext cx="2445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Температура иммунитета</a:t>
            </a:r>
            <a:endParaRPr lang="ru-RU" sz="1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671564" y="4683302"/>
            <a:ext cx="2667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/>
              <a:t>Пороговый коэффициент </a:t>
            </a:r>
          </a:p>
          <a:p>
            <a:pPr algn="ctr"/>
            <a:r>
              <a:rPr lang="ru-RU" sz="1400" b="1" dirty="0" smtClean="0"/>
              <a:t>интенсивности напряжений</a:t>
            </a:r>
            <a:endParaRPr lang="ru-RU" sz="1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086604" y="4682310"/>
            <a:ext cx="2618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Предельная концентрация </a:t>
            </a:r>
          </a:p>
          <a:p>
            <a:pPr algn="ctr"/>
            <a:r>
              <a:rPr lang="ru-RU" sz="1400" b="1" dirty="0" smtClean="0"/>
              <a:t>водорода</a:t>
            </a:r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7755" y="4138200"/>
            <a:ext cx="3100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151188" algn="l"/>
              </a:tabLst>
            </a:pPr>
            <a:r>
              <a:rPr lang="en-CA" sz="600" b="1" i="1" dirty="0">
                <a:solidFill>
                  <a:srgbClr val="0033CC"/>
                </a:solidFill>
              </a:rPr>
              <a:t>RESTA LEVI, M., PULS, M.P., DHC behaviour of irradiated Zr‑2.5Nb pressure tubes up to 365ºC, 18</a:t>
            </a:r>
            <a:r>
              <a:rPr lang="en-CA" sz="600" b="1" i="1" baseline="30000" dirty="0">
                <a:solidFill>
                  <a:srgbClr val="0033CC"/>
                </a:solidFill>
              </a:rPr>
              <a:t>th</a:t>
            </a:r>
            <a:r>
              <a:rPr lang="en-CA" sz="600" b="1" i="1" dirty="0">
                <a:solidFill>
                  <a:srgbClr val="0033CC"/>
                </a:solidFill>
              </a:rPr>
              <a:t> Inter. Conf. Structural Mechanics in Reactor Technology, (2005), Paper G10-3.</a:t>
            </a:r>
            <a:endParaRPr lang="ru-RU" sz="600" b="1" i="1" dirty="0">
              <a:solidFill>
                <a:srgbClr val="0033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43033" y="4146833"/>
            <a:ext cx="308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151188" algn="l"/>
              </a:tabLst>
            </a:pPr>
            <a:r>
              <a:rPr lang="en-US" sz="600" b="1" i="1" dirty="0">
                <a:solidFill>
                  <a:srgbClr val="0033CC"/>
                </a:solidFill>
              </a:rPr>
              <a:t>SIMPSON, L.A., PULS, M.P., The effects of stress, temperature and hydrogen content on hydride-induced crack growth in Zr-2.5 </a:t>
            </a:r>
            <a:r>
              <a:rPr lang="en-US" sz="600" b="1" i="1" dirty="0" err="1">
                <a:solidFill>
                  <a:srgbClr val="0033CC"/>
                </a:solidFill>
              </a:rPr>
              <a:t>pct.Nb</a:t>
            </a:r>
            <a:r>
              <a:rPr lang="en-US" sz="600" b="1" i="1" dirty="0">
                <a:solidFill>
                  <a:srgbClr val="0033CC"/>
                </a:solidFill>
              </a:rPr>
              <a:t>, Met. Trans., 10A,  (1979), 1093-1105</a:t>
            </a:r>
            <a:endParaRPr lang="ru-RU" sz="600" b="1" i="1" dirty="0">
              <a:solidFill>
                <a:srgbClr val="0033CC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02839" y="4172540"/>
            <a:ext cx="3099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151188" algn="l"/>
              </a:tabLst>
            </a:pPr>
            <a:r>
              <a:rPr lang="en-US" sz="600" b="1" i="1" dirty="0">
                <a:solidFill>
                  <a:srgbClr val="0033CC"/>
                </a:solidFill>
              </a:rPr>
              <a:t>C.E. Kit Coleman, Evaluating the Risk of Delayed Hydride Cracking in Components Made from Zirconium Alloys. CORROSION SOLUTIONS CONFERENCE 2011</a:t>
            </a:r>
          </a:p>
        </p:txBody>
      </p:sp>
      <p:pic>
        <p:nvPicPr>
          <p:cNvPr id="16" name="Picture 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6477000"/>
            <a:ext cx="10080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528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428281"/>
              </p:ext>
            </p:extLst>
          </p:nvPr>
        </p:nvGraphicFramePr>
        <p:xfrm>
          <a:off x="1450848" y="1418590"/>
          <a:ext cx="6120384" cy="1097280"/>
        </p:xfrm>
        <a:graphic>
          <a:graphicData uri="http://schemas.openxmlformats.org/drawingml/2006/table">
            <a:tbl>
              <a:tblPr/>
              <a:tblGrid>
                <a:gridCol w="1779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76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09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Arial"/>
                        </a:rPr>
                        <a:t>Сплав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Arial"/>
                        </a:rPr>
                        <a:t>Nb, %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Arial"/>
                        </a:rPr>
                        <a:t>Sn, %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Arial"/>
                        </a:rPr>
                        <a:t>Fe, %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Cr, %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ru-RU" sz="1200">
                          <a:latin typeface="Arial"/>
                          <a:ea typeface="Times New Roman"/>
                          <a:cs typeface="Arial"/>
                        </a:rPr>
                        <a:t>, %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9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Arial"/>
                        </a:rPr>
                        <a:t>Э110опт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Arial"/>
                        </a:rPr>
                        <a:t>1,05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Arial"/>
                        </a:rPr>
                        <a:t>-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r>
                        <a:rPr lang="ru-RU" sz="1200" dirty="0">
                          <a:latin typeface="Arial"/>
                          <a:ea typeface="Times New Roman"/>
                          <a:cs typeface="Arial"/>
                        </a:rPr>
                        <a:t>,045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Arial"/>
                        </a:rPr>
                        <a:t>-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Arial"/>
                        </a:rPr>
                        <a:t>0,0</a:t>
                      </a:r>
                      <a:r>
                        <a:rPr lang="en-US" sz="1200" dirty="0" smtClean="0"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9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Arial"/>
                        </a:rPr>
                        <a:t>Э635М</a:t>
                      </a:r>
                      <a:r>
                        <a:rPr lang="en-US" sz="120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r>
                        <a:rPr lang="ru-RU" sz="1200" dirty="0">
                          <a:latin typeface="Arial"/>
                          <a:ea typeface="Times New Roman"/>
                          <a:cs typeface="Arial"/>
                        </a:rPr>
                        <a:t>,79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Arial"/>
                        </a:rPr>
                        <a:t>0,8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Arial"/>
                        </a:rPr>
                        <a:t>0,32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Arial"/>
                        </a:rPr>
                        <a:t>-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Arial"/>
                        </a:rPr>
                        <a:t>0,08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9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Arial"/>
                        </a:rPr>
                        <a:t>Zircaloy</a:t>
                      </a:r>
                      <a:r>
                        <a:rPr lang="ru-RU" sz="1200" dirty="0">
                          <a:latin typeface="Arial"/>
                          <a:ea typeface="Times New Roman"/>
                          <a:cs typeface="Arial"/>
                        </a:rPr>
                        <a:t>-4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Arial"/>
                        </a:rPr>
                        <a:t>-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Arial"/>
                        </a:rPr>
                        <a:t>1,3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Arial"/>
                        </a:rPr>
                        <a:t>0,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Arial"/>
                        </a:rPr>
                        <a:t>0,</a:t>
                      </a:r>
                      <a:r>
                        <a:rPr lang="en-US" sz="1200" dirty="0"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Arial"/>
                        </a:rPr>
                        <a:t>0,13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580382"/>
              </p:ext>
            </p:extLst>
          </p:nvPr>
        </p:nvGraphicFramePr>
        <p:xfrm>
          <a:off x="1515739" y="4975355"/>
          <a:ext cx="5990602" cy="1428798"/>
        </p:xfrm>
        <a:graphic>
          <a:graphicData uri="http://schemas.openxmlformats.org/drawingml/2006/table">
            <a:tbl>
              <a:tblPr/>
              <a:tblGrid>
                <a:gridCol w="2836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94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Arial"/>
                        </a:rPr>
                        <a:t>Сплав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ru-RU" sz="1200" baseline="-25000" dirty="0">
                          <a:latin typeface="Arial"/>
                          <a:ea typeface="Times New Roman"/>
                          <a:cs typeface="Times New Roman"/>
                        </a:rPr>
                        <a:t>0.2</a:t>
                      </a: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20 </a:t>
                      </a: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°</a:t>
                      </a: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250 </a:t>
                      </a: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°</a:t>
                      </a: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380</a:t>
                      </a: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°</a:t>
                      </a: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 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Arial"/>
                        </a:rPr>
                        <a:t>Э110опт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609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397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340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4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Arial"/>
                        </a:rPr>
                        <a:t>Э635М</a:t>
                      </a:r>
                      <a:r>
                        <a:rPr lang="en-US" sz="120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632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437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376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9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Arial"/>
                        </a:rPr>
                        <a:t>Zircaloy</a:t>
                      </a:r>
                      <a:r>
                        <a:rPr lang="ru-RU" sz="1200" dirty="0">
                          <a:latin typeface="Arial"/>
                          <a:ea typeface="Times New Roman"/>
                          <a:cs typeface="Arial"/>
                        </a:rPr>
                        <a:t>-4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628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456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350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96650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Химический состав труб Ø 9,5 × 8,33 мм </a:t>
            </a:r>
            <a:endParaRPr lang="ru-RU" dirty="0"/>
          </a:p>
        </p:txBody>
      </p:sp>
      <p:pic>
        <p:nvPicPr>
          <p:cNvPr id="8" name="Рисунок 11" descr="Э110 опт пл 63..   отж400-24ч  пс  повт х500"/>
          <p:cNvPicPr>
            <a:picLocks noChangeAspect="1" noChangeArrowheads="1"/>
          </p:cNvPicPr>
          <p:nvPr/>
        </p:nvPicPr>
        <p:blipFill>
          <a:blip r:embed="rId2" cstate="print">
            <a:lum bright="-16000" contrast="44000"/>
          </a:blip>
          <a:srcRect/>
          <a:stretch>
            <a:fillRect/>
          </a:stretch>
        </p:blipFill>
        <p:spPr bwMode="auto">
          <a:xfrm>
            <a:off x="682752" y="2712720"/>
            <a:ext cx="2390775" cy="1800225"/>
          </a:xfrm>
          <a:prstGeom prst="rect">
            <a:avLst/>
          </a:prstGeom>
          <a:noFill/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65632" y="4470957"/>
            <a:ext cx="2084832" cy="4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Arial"/>
                <a:ea typeface="Times New Roman"/>
                <a:cs typeface="Arial"/>
              </a:rPr>
              <a:t>Э110опт</a:t>
            </a:r>
            <a:endParaRPr lang="ru-RU" sz="1600" dirty="0">
              <a:latin typeface="Arial"/>
              <a:ea typeface="Times New Roman"/>
              <a:cs typeface="Times New Roman"/>
            </a:endParaRPr>
          </a:p>
        </p:txBody>
      </p:sp>
      <p:pic>
        <p:nvPicPr>
          <p:cNvPr id="10" name="Рисунок 9" descr="D:\Водород\2013\фото 35 дог\Э635М отж 400-24ч п324-09-2-3-2 пс х500.jpeg"/>
          <p:cNvPicPr/>
          <p:nvPr/>
        </p:nvPicPr>
        <p:blipFill>
          <a:blip r:embed="rId3" cstate="print">
            <a:lum bright="-27000" contrast="62000"/>
          </a:blip>
          <a:srcRect/>
          <a:stretch>
            <a:fillRect/>
          </a:stretch>
        </p:blipFill>
        <p:spPr bwMode="auto">
          <a:xfrm>
            <a:off x="3376059" y="2699688"/>
            <a:ext cx="239188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371088" y="4501437"/>
            <a:ext cx="2468880" cy="4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Arial"/>
                <a:ea typeface="Times New Roman"/>
                <a:cs typeface="Arial"/>
              </a:rPr>
              <a:t>Э635М</a:t>
            </a:r>
            <a:endParaRPr lang="ru-RU" sz="1600" dirty="0">
              <a:latin typeface="Arial"/>
              <a:ea typeface="Times New Roman"/>
              <a:cs typeface="Times New Roman"/>
            </a:endParaRPr>
          </a:p>
        </p:txBody>
      </p:sp>
      <p:pic>
        <p:nvPicPr>
          <p:cNvPr id="12" name="Рисунок 11" descr="Zr 4 (Сабуров).jpeg"/>
          <p:cNvPicPr/>
          <p:nvPr/>
        </p:nvPicPr>
        <p:blipFill>
          <a:blip r:embed="rId4" cstate="print">
            <a:lum bright="-19000" contrast="34000"/>
          </a:blip>
          <a:stretch>
            <a:fillRect/>
          </a:stretch>
        </p:blipFill>
        <p:spPr>
          <a:xfrm>
            <a:off x="6108212" y="2699688"/>
            <a:ext cx="2340824" cy="1800000"/>
          </a:xfrm>
          <a:prstGeom prst="rect">
            <a:avLst/>
          </a:prstGeom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278880" y="4507533"/>
            <a:ext cx="2084832" cy="4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1600" dirty="0" err="1" smtClean="0">
                <a:latin typeface="Arial"/>
                <a:ea typeface="Times New Roman"/>
                <a:cs typeface="Arial"/>
              </a:rPr>
              <a:t>Zircaloy</a:t>
            </a:r>
            <a:r>
              <a:rPr lang="ru-RU" sz="1600" dirty="0" smtClean="0">
                <a:latin typeface="Arial"/>
                <a:ea typeface="Times New Roman"/>
                <a:cs typeface="Arial"/>
              </a:rPr>
              <a:t>-4</a:t>
            </a:r>
            <a:endParaRPr lang="ru-RU" sz="1600" dirty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682752" y="-3821"/>
            <a:ext cx="8267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400" kern="0" dirty="0" smtClean="0"/>
              <a:t>Материал для исследования</a:t>
            </a: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948738" y="6448425"/>
            <a:ext cx="679450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6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 dirty="0" smtClean="0">
                <a:solidFill>
                  <a:schemeClr val="hlink"/>
                </a:solidFill>
              </a:rPr>
              <a:t>5</a:t>
            </a:r>
          </a:p>
        </p:txBody>
      </p:sp>
      <p:pic>
        <p:nvPicPr>
          <p:cNvPr id="16" name="Picture 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6477000"/>
            <a:ext cx="10080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612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16559" y="-21884"/>
            <a:ext cx="8651001" cy="962025"/>
          </a:xfrm>
        </p:spPr>
        <p:txBody>
          <a:bodyPr/>
          <a:lstStyle/>
          <a:p>
            <a:r>
              <a:rPr lang="ru-RU" altLang="ru-RU" sz="2400" dirty="0" smtClean="0"/>
              <a:t>Схема нагружения и выхода на температурный режим</a:t>
            </a:r>
          </a:p>
        </p:txBody>
      </p:sp>
      <p:pic>
        <p:nvPicPr>
          <p:cNvPr id="9222" name="Рисунок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618" y="3927788"/>
            <a:ext cx="3214382" cy="205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948738" y="6448425"/>
            <a:ext cx="679450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8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8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 dirty="0" smtClean="0">
                <a:solidFill>
                  <a:schemeClr val="hlink"/>
                </a:solidFill>
              </a:rPr>
              <a:t>6</a:t>
            </a:r>
          </a:p>
        </p:txBody>
      </p:sp>
      <p:pic>
        <p:nvPicPr>
          <p:cNvPr id="3" name="Общий_вид_Внецентровое растяжение кольца-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77095" y="1250470"/>
            <a:ext cx="4077837" cy="2142825"/>
          </a:xfrm>
          <a:prstGeom prst="rect">
            <a:avLst/>
          </a:prstGeom>
        </p:spPr>
      </p:pic>
      <p:pic>
        <p:nvPicPr>
          <p:cNvPr id="9220" name="Рисунок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482" y="1108338"/>
            <a:ext cx="1798496" cy="228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нтенсивность_напряжений_Внецентровое растяжение кольца-2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244639" y="1427020"/>
            <a:ext cx="2914362" cy="1531441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08000" y="1498868"/>
            <a:ext cx="1581560" cy="1475012"/>
            <a:chOff x="5338444" y="2281873"/>
            <a:chExt cx="846138" cy="738188"/>
          </a:xfrm>
        </p:grpSpPr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5594032" y="2718436"/>
              <a:ext cx="365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>
              <a:off x="5594032" y="2731136"/>
              <a:ext cx="365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H="1" flipV="1">
              <a:off x="5540057" y="2688273"/>
              <a:ext cx="53975" cy="301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 flipH="1" flipV="1">
              <a:off x="5540057" y="2700973"/>
              <a:ext cx="53975" cy="301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5540057" y="2688273"/>
              <a:ext cx="0" cy="127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H="1" flipV="1">
              <a:off x="5609907" y="2718436"/>
              <a:ext cx="20638" cy="127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6148069" y="2718436"/>
              <a:ext cx="365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6148069" y="2731136"/>
              <a:ext cx="365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 flipH="1" flipV="1">
              <a:off x="6094094" y="2688273"/>
              <a:ext cx="53975" cy="301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6094094" y="2700973"/>
              <a:ext cx="53975" cy="301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6094094" y="2688273"/>
              <a:ext cx="0" cy="127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 flipH="1" flipV="1">
              <a:off x="6163944" y="2718436"/>
              <a:ext cx="20638" cy="127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5630544" y="2731136"/>
              <a:ext cx="517525" cy="252413"/>
            </a:xfrm>
            <a:custGeom>
              <a:avLst/>
              <a:gdLst>
                <a:gd name="T0" fmla="*/ 1 w 977"/>
                <a:gd name="T1" fmla="*/ 21 h 476"/>
                <a:gd name="T2" fmla="*/ 5 w 977"/>
                <a:gd name="T3" fmla="*/ 62 h 476"/>
                <a:gd name="T4" fmla="*/ 14 w 977"/>
                <a:gd name="T5" fmla="*/ 103 h 476"/>
                <a:gd name="T6" fmla="*/ 25 w 977"/>
                <a:gd name="T7" fmla="*/ 144 h 476"/>
                <a:gd name="T8" fmla="*/ 41 w 977"/>
                <a:gd name="T9" fmla="*/ 182 h 476"/>
                <a:gd name="T10" fmla="*/ 59 w 977"/>
                <a:gd name="T11" fmla="*/ 221 h 476"/>
                <a:gd name="T12" fmla="*/ 81 w 977"/>
                <a:gd name="T13" fmla="*/ 256 h 476"/>
                <a:gd name="T14" fmla="*/ 104 w 977"/>
                <a:gd name="T15" fmla="*/ 291 h 476"/>
                <a:gd name="T16" fmla="*/ 132 w 977"/>
                <a:gd name="T17" fmla="*/ 323 h 476"/>
                <a:gd name="T18" fmla="*/ 163 w 977"/>
                <a:gd name="T19" fmla="*/ 352 h 476"/>
                <a:gd name="T20" fmla="*/ 194 w 977"/>
                <a:gd name="T21" fmla="*/ 378 h 476"/>
                <a:gd name="T22" fmla="*/ 229 w 977"/>
                <a:gd name="T23" fmla="*/ 402 h 476"/>
                <a:gd name="T24" fmla="*/ 266 w 977"/>
                <a:gd name="T25" fmla="*/ 422 h 476"/>
                <a:gd name="T26" fmla="*/ 304 w 977"/>
                <a:gd name="T27" fmla="*/ 441 h 476"/>
                <a:gd name="T28" fmla="*/ 344 w 977"/>
                <a:gd name="T29" fmla="*/ 454 h 476"/>
                <a:gd name="T30" fmla="*/ 384 w 977"/>
                <a:gd name="T31" fmla="*/ 464 h 476"/>
                <a:gd name="T32" fmla="*/ 426 w 977"/>
                <a:gd name="T33" fmla="*/ 472 h 476"/>
                <a:gd name="T34" fmla="*/ 467 w 977"/>
                <a:gd name="T35" fmla="*/ 476 h 476"/>
                <a:gd name="T36" fmla="*/ 510 w 977"/>
                <a:gd name="T37" fmla="*/ 476 h 476"/>
                <a:gd name="T38" fmla="*/ 551 w 977"/>
                <a:gd name="T39" fmla="*/ 472 h 476"/>
                <a:gd name="T40" fmla="*/ 593 w 977"/>
                <a:gd name="T41" fmla="*/ 464 h 476"/>
                <a:gd name="T42" fmla="*/ 633 w 977"/>
                <a:gd name="T43" fmla="*/ 454 h 476"/>
                <a:gd name="T44" fmla="*/ 672 w 977"/>
                <a:gd name="T45" fmla="*/ 441 h 476"/>
                <a:gd name="T46" fmla="*/ 711 w 977"/>
                <a:gd name="T47" fmla="*/ 422 h 476"/>
                <a:gd name="T48" fmla="*/ 748 w 977"/>
                <a:gd name="T49" fmla="*/ 402 h 476"/>
                <a:gd name="T50" fmla="*/ 782 w 977"/>
                <a:gd name="T51" fmla="*/ 378 h 476"/>
                <a:gd name="T52" fmla="*/ 814 w 977"/>
                <a:gd name="T53" fmla="*/ 352 h 476"/>
                <a:gd name="T54" fmla="*/ 845 w 977"/>
                <a:gd name="T55" fmla="*/ 323 h 476"/>
                <a:gd name="T56" fmla="*/ 872 w 977"/>
                <a:gd name="T57" fmla="*/ 291 h 476"/>
                <a:gd name="T58" fmla="*/ 896 w 977"/>
                <a:gd name="T59" fmla="*/ 256 h 476"/>
                <a:gd name="T60" fmla="*/ 917 w 977"/>
                <a:gd name="T61" fmla="*/ 221 h 476"/>
                <a:gd name="T62" fmla="*/ 936 w 977"/>
                <a:gd name="T63" fmla="*/ 182 h 476"/>
                <a:gd name="T64" fmla="*/ 952 w 977"/>
                <a:gd name="T65" fmla="*/ 144 h 476"/>
                <a:gd name="T66" fmla="*/ 962 w 977"/>
                <a:gd name="T67" fmla="*/ 103 h 476"/>
                <a:gd name="T68" fmla="*/ 972 w 977"/>
                <a:gd name="T69" fmla="*/ 62 h 476"/>
                <a:gd name="T70" fmla="*/ 976 w 977"/>
                <a:gd name="T71" fmla="*/ 2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7" h="476">
                  <a:moveTo>
                    <a:pt x="0" y="0"/>
                  </a:moveTo>
                  <a:lnTo>
                    <a:pt x="1" y="21"/>
                  </a:lnTo>
                  <a:lnTo>
                    <a:pt x="2" y="41"/>
                  </a:lnTo>
                  <a:lnTo>
                    <a:pt x="5" y="62"/>
                  </a:lnTo>
                  <a:lnTo>
                    <a:pt x="9" y="83"/>
                  </a:lnTo>
                  <a:lnTo>
                    <a:pt x="14" y="103"/>
                  </a:lnTo>
                  <a:lnTo>
                    <a:pt x="20" y="124"/>
                  </a:lnTo>
                  <a:lnTo>
                    <a:pt x="25" y="144"/>
                  </a:lnTo>
                  <a:lnTo>
                    <a:pt x="33" y="164"/>
                  </a:lnTo>
                  <a:lnTo>
                    <a:pt x="41" y="182"/>
                  </a:lnTo>
                  <a:lnTo>
                    <a:pt x="49" y="202"/>
                  </a:lnTo>
                  <a:lnTo>
                    <a:pt x="59" y="221"/>
                  </a:lnTo>
                  <a:lnTo>
                    <a:pt x="69" y="239"/>
                  </a:lnTo>
                  <a:lnTo>
                    <a:pt x="81" y="256"/>
                  </a:lnTo>
                  <a:lnTo>
                    <a:pt x="92" y="274"/>
                  </a:lnTo>
                  <a:lnTo>
                    <a:pt x="104" y="291"/>
                  </a:lnTo>
                  <a:lnTo>
                    <a:pt x="119" y="307"/>
                  </a:lnTo>
                  <a:lnTo>
                    <a:pt x="132" y="323"/>
                  </a:lnTo>
                  <a:lnTo>
                    <a:pt x="147" y="337"/>
                  </a:lnTo>
                  <a:lnTo>
                    <a:pt x="163" y="352"/>
                  </a:lnTo>
                  <a:lnTo>
                    <a:pt x="179" y="365"/>
                  </a:lnTo>
                  <a:lnTo>
                    <a:pt x="194" y="378"/>
                  </a:lnTo>
                  <a:lnTo>
                    <a:pt x="212" y="390"/>
                  </a:lnTo>
                  <a:lnTo>
                    <a:pt x="229" y="402"/>
                  </a:lnTo>
                  <a:lnTo>
                    <a:pt x="247" y="413"/>
                  </a:lnTo>
                  <a:lnTo>
                    <a:pt x="266" y="422"/>
                  </a:lnTo>
                  <a:lnTo>
                    <a:pt x="284" y="431"/>
                  </a:lnTo>
                  <a:lnTo>
                    <a:pt x="304" y="441"/>
                  </a:lnTo>
                  <a:lnTo>
                    <a:pt x="324" y="447"/>
                  </a:lnTo>
                  <a:lnTo>
                    <a:pt x="344" y="454"/>
                  </a:lnTo>
                  <a:lnTo>
                    <a:pt x="364" y="460"/>
                  </a:lnTo>
                  <a:lnTo>
                    <a:pt x="384" y="464"/>
                  </a:lnTo>
                  <a:lnTo>
                    <a:pt x="405" y="470"/>
                  </a:lnTo>
                  <a:lnTo>
                    <a:pt x="426" y="472"/>
                  </a:lnTo>
                  <a:lnTo>
                    <a:pt x="446" y="475"/>
                  </a:lnTo>
                  <a:lnTo>
                    <a:pt x="467" y="476"/>
                  </a:lnTo>
                  <a:lnTo>
                    <a:pt x="488" y="476"/>
                  </a:lnTo>
                  <a:lnTo>
                    <a:pt x="510" y="476"/>
                  </a:lnTo>
                  <a:lnTo>
                    <a:pt x="531" y="475"/>
                  </a:lnTo>
                  <a:lnTo>
                    <a:pt x="551" y="472"/>
                  </a:lnTo>
                  <a:lnTo>
                    <a:pt x="572" y="470"/>
                  </a:lnTo>
                  <a:lnTo>
                    <a:pt x="593" y="464"/>
                  </a:lnTo>
                  <a:lnTo>
                    <a:pt x="613" y="460"/>
                  </a:lnTo>
                  <a:lnTo>
                    <a:pt x="633" y="454"/>
                  </a:lnTo>
                  <a:lnTo>
                    <a:pt x="653" y="447"/>
                  </a:lnTo>
                  <a:lnTo>
                    <a:pt x="672" y="441"/>
                  </a:lnTo>
                  <a:lnTo>
                    <a:pt x="692" y="431"/>
                  </a:lnTo>
                  <a:lnTo>
                    <a:pt x="711" y="422"/>
                  </a:lnTo>
                  <a:lnTo>
                    <a:pt x="729" y="413"/>
                  </a:lnTo>
                  <a:lnTo>
                    <a:pt x="748" y="402"/>
                  </a:lnTo>
                  <a:lnTo>
                    <a:pt x="765" y="390"/>
                  </a:lnTo>
                  <a:lnTo>
                    <a:pt x="782" y="378"/>
                  </a:lnTo>
                  <a:lnTo>
                    <a:pt x="798" y="365"/>
                  </a:lnTo>
                  <a:lnTo>
                    <a:pt x="814" y="352"/>
                  </a:lnTo>
                  <a:lnTo>
                    <a:pt x="830" y="337"/>
                  </a:lnTo>
                  <a:lnTo>
                    <a:pt x="845" y="323"/>
                  </a:lnTo>
                  <a:lnTo>
                    <a:pt x="858" y="307"/>
                  </a:lnTo>
                  <a:lnTo>
                    <a:pt x="872" y="291"/>
                  </a:lnTo>
                  <a:lnTo>
                    <a:pt x="884" y="274"/>
                  </a:lnTo>
                  <a:lnTo>
                    <a:pt x="896" y="256"/>
                  </a:lnTo>
                  <a:lnTo>
                    <a:pt x="908" y="239"/>
                  </a:lnTo>
                  <a:lnTo>
                    <a:pt x="917" y="221"/>
                  </a:lnTo>
                  <a:lnTo>
                    <a:pt x="928" y="202"/>
                  </a:lnTo>
                  <a:lnTo>
                    <a:pt x="936" y="182"/>
                  </a:lnTo>
                  <a:lnTo>
                    <a:pt x="944" y="164"/>
                  </a:lnTo>
                  <a:lnTo>
                    <a:pt x="952" y="144"/>
                  </a:lnTo>
                  <a:lnTo>
                    <a:pt x="957" y="124"/>
                  </a:lnTo>
                  <a:lnTo>
                    <a:pt x="962" y="103"/>
                  </a:lnTo>
                  <a:lnTo>
                    <a:pt x="968" y="83"/>
                  </a:lnTo>
                  <a:lnTo>
                    <a:pt x="972" y="62"/>
                  </a:lnTo>
                  <a:lnTo>
                    <a:pt x="974" y="41"/>
                  </a:lnTo>
                  <a:lnTo>
                    <a:pt x="976" y="21"/>
                  </a:lnTo>
                  <a:lnTo>
                    <a:pt x="97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5630544" y="2466023"/>
              <a:ext cx="517525" cy="252413"/>
            </a:xfrm>
            <a:custGeom>
              <a:avLst/>
              <a:gdLst>
                <a:gd name="T0" fmla="*/ 976 w 977"/>
                <a:gd name="T1" fmla="*/ 456 h 477"/>
                <a:gd name="T2" fmla="*/ 972 w 977"/>
                <a:gd name="T3" fmla="*/ 415 h 477"/>
                <a:gd name="T4" fmla="*/ 962 w 977"/>
                <a:gd name="T5" fmla="*/ 373 h 477"/>
                <a:gd name="T6" fmla="*/ 952 w 977"/>
                <a:gd name="T7" fmla="*/ 332 h 477"/>
                <a:gd name="T8" fmla="*/ 936 w 977"/>
                <a:gd name="T9" fmla="*/ 294 h 477"/>
                <a:gd name="T10" fmla="*/ 917 w 977"/>
                <a:gd name="T11" fmla="*/ 256 h 477"/>
                <a:gd name="T12" fmla="*/ 896 w 977"/>
                <a:gd name="T13" fmla="*/ 220 h 477"/>
                <a:gd name="T14" fmla="*/ 872 w 977"/>
                <a:gd name="T15" fmla="*/ 185 h 477"/>
                <a:gd name="T16" fmla="*/ 845 w 977"/>
                <a:gd name="T17" fmla="*/ 154 h 477"/>
                <a:gd name="T18" fmla="*/ 814 w 977"/>
                <a:gd name="T19" fmla="*/ 125 h 477"/>
                <a:gd name="T20" fmla="*/ 782 w 977"/>
                <a:gd name="T21" fmla="*/ 98 h 477"/>
                <a:gd name="T22" fmla="*/ 748 w 977"/>
                <a:gd name="T23" fmla="*/ 74 h 477"/>
                <a:gd name="T24" fmla="*/ 711 w 977"/>
                <a:gd name="T25" fmla="*/ 54 h 477"/>
                <a:gd name="T26" fmla="*/ 672 w 977"/>
                <a:gd name="T27" fmla="*/ 36 h 477"/>
                <a:gd name="T28" fmla="*/ 633 w 977"/>
                <a:gd name="T29" fmla="*/ 23 h 477"/>
                <a:gd name="T30" fmla="*/ 593 w 977"/>
                <a:gd name="T31" fmla="*/ 12 h 477"/>
                <a:gd name="T32" fmla="*/ 551 w 977"/>
                <a:gd name="T33" fmla="*/ 4 h 477"/>
                <a:gd name="T34" fmla="*/ 510 w 977"/>
                <a:gd name="T35" fmla="*/ 0 h 477"/>
                <a:gd name="T36" fmla="*/ 467 w 977"/>
                <a:gd name="T37" fmla="*/ 0 h 477"/>
                <a:gd name="T38" fmla="*/ 426 w 977"/>
                <a:gd name="T39" fmla="*/ 4 h 477"/>
                <a:gd name="T40" fmla="*/ 384 w 977"/>
                <a:gd name="T41" fmla="*/ 12 h 477"/>
                <a:gd name="T42" fmla="*/ 344 w 977"/>
                <a:gd name="T43" fmla="*/ 23 h 477"/>
                <a:gd name="T44" fmla="*/ 304 w 977"/>
                <a:gd name="T45" fmla="*/ 36 h 477"/>
                <a:gd name="T46" fmla="*/ 266 w 977"/>
                <a:gd name="T47" fmla="*/ 54 h 477"/>
                <a:gd name="T48" fmla="*/ 229 w 977"/>
                <a:gd name="T49" fmla="*/ 74 h 477"/>
                <a:gd name="T50" fmla="*/ 194 w 977"/>
                <a:gd name="T51" fmla="*/ 98 h 477"/>
                <a:gd name="T52" fmla="*/ 163 w 977"/>
                <a:gd name="T53" fmla="*/ 125 h 477"/>
                <a:gd name="T54" fmla="*/ 132 w 977"/>
                <a:gd name="T55" fmla="*/ 154 h 477"/>
                <a:gd name="T56" fmla="*/ 104 w 977"/>
                <a:gd name="T57" fmla="*/ 185 h 477"/>
                <a:gd name="T58" fmla="*/ 81 w 977"/>
                <a:gd name="T59" fmla="*/ 220 h 477"/>
                <a:gd name="T60" fmla="*/ 59 w 977"/>
                <a:gd name="T61" fmla="*/ 256 h 477"/>
                <a:gd name="T62" fmla="*/ 41 w 977"/>
                <a:gd name="T63" fmla="*/ 294 h 477"/>
                <a:gd name="T64" fmla="*/ 25 w 977"/>
                <a:gd name="T65" fmla="*/ 332 h 477"/>
                <a:gd name="T66" fmla="*/ 14 w 977"/>
                <a:gd name="T67" fmla="*/ 373 h 477"/>
                <a:gd name="T68" fmla="*/ 5 w 977"/>
                <a:gd name="T69" fmla="*/ 415 h 477"/>
                <a:gd name="T70" fmla="*/ 1 w 977"/>
                <a:gd name="T71" fmla="*/ 45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7" h="477">
                  <a:moveTo>
                    <a:pt x="977" y="477"/>
                  </a:moveTo>
                  <a:lnTo>
                    <a:pt x="976" y="456"/>
                  </a:lnTo>
                  <a:lnTo>
                    <a:pt x="974" y="436"/>
                  </a:lnTo>
                  <a:lnTo>
                    <a:pt x="972" y="415"/>
                  </a:lnTo>
                  <a:lnTo>
                    <a:pt x="968" y="393"/>
                  </a:lnTo>
                  <a:lnTo>
                    <a:pt x="962" y="373"/>
                  </a:lnTo>
                  <a:lnTo>
                    <a:pt x="957" y="352"/>
                  </a:lnTo>
                  <a:lnTo>
                    <a:pt x="952" y="332"/>
                  </a:lnTo>
                  <a:lnTo>
                    <a:pt x="944" y="313"/>
                  </a:lnTo>
                  <a:lnTo>
                    <a:pt x="936" y="294"/>
                  </a:lnTo>
                  <a:lnTo>
                    <a:pt x="928" y="274"/>
                  </a:lnTo>
                  <a:lnTo>
                    <a:pt x="917" y="256"/>
                  </a:lnTo>
                  <a:lnTo>
                    <a:pt x="908" y="237"/>
                  </a:lnTo>
                  <a:lnTo>
                    <a:pt x="896" y="220"/>
                  </a:lnTo>
                  <a:lnTo>
                    <a:pt x="884" y="203"/>
                  </a:lnTo>
                  <a:lnTo>
                    <a:pt x="872" y="185"/>
                  </a:lnTo>
                  <a:lnTo>
                    <a:pt x="858" y="170"/>
                  </a:lnTo>
                  <a:lnTo>
                    <a:pt x="845" y="154"/>
                  </a:lnTo>
                  <a:lnTo>
                    <a:pt x="830" y="139"/>
                  </a:lnTo>
                  <a:lnTo>
                    <a:pt x="814" y="125"/>
                  </a:lnTo>
                  <a:lnTo>
                    <a:pt x="798" y="111"/>
                  </a:lnTo>
                  <a:lnTo>
                    <a:pt x="782" y="98"/>
                  </a:lnTo>
                  <a:lnTo>
                    <a:pt x="765" y="86"/>
                  </a:lnTo>
                  <a:lnTo>
                    <a:pt x="748" y="74"/>
                  </a:lnTo>
                  <a:lnTo>
                    <a:pt x="729" y="64"/>
                  </a:lnTo>
                  <a:lnTo>
                    <a:pt x="711" y="54"/>
                  </a:lnTo>
                  <a:lnTo>
                    <a:pt x="692" y="45"/>
                  </a:lnTo>
                  <a:lnTo>
                    <a:pt x="672" y="36"/>
                  </a:lnTo>
                  <a:lnTo>
                    <a:pt x="653" y="29"/>
                  </a:lnTo>
                  <a:lnTo>
                    <a:pt x="633" y="23"/>
                  </a:lnTo>
                  <a:lnTo>
                    <a:pt x="613" y="16"/>
                  </a:lnTo>
                  <a:lnTo>
                    <a:pt x="593" y="12"/>
                  </a:lnTo>
                  <a:lnTo>
                    <a:pt x="572" y="7"/>
                  </a:lnTo>
                  <a:lnTo>
                    <a:pt x="551" y="4"/>
                  </a:lnTo>
                  <a:lnTo>
                    <a:pt x="531" y="1"/>
                  </a:lnTo>
                  <a:lnTo>
                    <a:pt x="510" y="0"/>
                  </a:lnTo>
                  <a:lnTo>
                    <a:pt x="488" y="0"/>
                  </a:lnTo>
                  <a:lnTo>
                    <a:pt x="467" y="0"/>
                  </a:lnTo>
                  <a:lnTo>
                    <a:pt x="446" y="1"/>
                  </a:lnTo>
                  <a:lnTo>
                    <a:pt x="426" y="4"/>
                  </a:lnTo>
                  <a:lnTo>
                    <a:pt x="405" y="7"/>
                  </a:lnTo>
                  <a:lnTo>
                    <a:pt x="384" y="12"/>
                  </a:lnTo>
                  <a:lnTo>
                    <a:pt x="364" y="16"/>
                  </a:lnTo>
                  <a:lnTo>
                    <a:pt x="344" y="23"/>
                  </a:lnTo>
                  <a:lnTo>
                    <a:pt x="324" y="29"/>
                  </a:lnTo>
                  <a:lnTo>
                    <a:pt x="304" y="36"/>
                  </a:lnTo>
                  <a:lnTo>
                    <a:pt x="284" y="45"/>
                  </a:lnTo>
                  <a:lnTo>
                    <a:pt x="266" y="54"/>
                  </a:lnTo>
                  <a:lnTo>
                    <a:pt x="247" y="64"/>
                  </a:lnTo>
                  <a:lnTo>
                    <a:pt x="229" y="74"/>
                  </a:lnTo>
                  <a:lnTo>
                    <a:pt x="212" y="86"/>
                  </a:lnTo>
                  <a:lnTo>
                    <a:pt x="194" y="98"/>
                  </a:lnTo>
                  <a:lnTo>
                    <a:pt x="179" y="111"/>
                  </a:lnTo>
                  <a:lnTo>
                    <a:pt x="163" y="125"/>
                  </a:lnTo>
                  <a:lnTo>
                    <a:pt x="147" y="139"/>
                  </a:lnTo>
                  <a:lnTo>
                    <a:pt x="132" y="154"/>
                  </a:lnTo>
                  <a:lnTo>
                    <a:pt x="119" y="170"/>
                  </a:lnTo>
                  <a:lnTo>
                    <a:pt x="104" y="185"/>
                  </a:lnTo>
                  <a:lnTo>
                    <a:pt x="92" y="203"/>
                  </a:lnTo>
                  <a:lnTo>
                    <a:pt x="81" y="220"/>
                  </a:lnTo>
                  <a:lnTo>
                    <a:pt x="69" y="237"/>
                  </a:lnTo>
                  <a:lnTo>
                    <a:pt x="59" y="256"/>
                  </a:lnTo>
                  <a:lnTo>
                    <a:pt x="49" y="274"/>
                  </a:lnTo>
                  <a:lnTo>
                    <a:pt x="41" y="294"/>
                  </a:lnTo>
                  <a:lnTo>
                    <a:pt x="33" y="313"/>
                  </a:lnTo>
                  <a:lnTo>
                    <a:pt x="25" y="332"/>
                  </a:lnTo>
                  <a:lnTo>
                    <a:pt x="20" y="352"/>
                  </a:lnTo>
                  <a:lnTo>
                    <a:pt x="14" y="373"/>
                  </a:lnTo>
                  <a:lnTo>
                    <a:pt x="9" y="393"/>
                  </a:lnTo>
                  <a:lnTo>
                    <a:pt x="5" y="415"/>
                  </a:lnTo>
                  <a:lnTo>
                    <a:pt x="2" y="436"/>
                  </a:lnTo>
                  <a:lnTo>
                    <a:pt x="1" y="456"/>
                  </a:lnTo>
                  <a:lnTo>
                    <a:pt x="0" y="47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5594032" y="2731136"/>
              <a:ext cx="590550" cy="288925"/>
            </a:xfrm>
            <a:custGeom>
              <a:avLst/>
              <a:gdLst>
                <a:gd name="T0" fmla="*/ 1 w 1117"/>
                <a:gd name="T1" fmla="*/ 21 h 546"/>
                <a:gd name="T2" fmla="*/ 5 w 1117"/>
                <a:gd name="T3" fmla="*/ 62 h 546"/>
                <a:gd name="T4" fmla="*/ 12 w 1117"/>
                <a:gd name="T5" fmla="*/ 103 h 546"/>
                <a:gd name="T6" fmla="*/ 22 w 1117"/>
                <a:gd name="T7" fmla="*/ 143 h 546"/>
                <a:gd name="T8" fmla="*/ 35 w 1117"/>
                <a:gd name="T9" fmla="*/ 182 h 546"/>
                <a:gd name="T10" fmla="*/ 51 w 1117"/>
                <a:gd name="T11" fmla="*/ 221 h 546"/>
                <a:gd name="T12" fmla="*/ 70 w 1117"/>
                <a:gd name="T13" fmla="*/ 259 h 546"/>
                <a:gd name="T14" fmla="*/ 92 w 1117"/>
                <a:gd name="T15" fmla="*/ 294 h 546"/>
                <a:gd name="T16" fmla="*/ 116 w 1117"/>
                <a:gd name="T17" fmla="*/ 328 h 546"/>
                <a:gd name="T18" fmla="*/ 143 w 1117"/>
                <a:gd name="T19" fmla="*/ 360 h 546"/>
                <a:gd name="T20" fmla="*/ 172 w 1117"/>
                <a:gd name="T21" fmla="*/ 390 h 546"/>
                <a:gd name="T22" fmla="*/ 202 w 1117"/>
                <a:gd name="T23" fmla="*/ 418 h 546"/>
                <a:gd name="T24" fmla="*/ 235 w 1117"/>
                <a:gd name="T25" fmla="*/ 443 h 546"/>
                <a:gd name="T26" fmla="*/ 271 w 1117"/>
                <a:gd name="T27" fmla="*/ 466 h 546"/>
                <a:gd name="T28" fmla="*/ 307 w 1117"/>
                <a:gd name="T29" fmla="*/ 487 h 546"/>
                <a:gd name="T30" fmla="*/ 345 w 1117"/>
                <a:gd name="T31" fmla="*/ 504 h 546"/>
                <a:gd name="T32" fmla="*/ 384 w 1117"/>
                <a:gd name="T33" fmla="*/ 519 h 546"/>
                <a:gd name="T34" fmla="*/ 425 w 1117"/>
                <a:gd name="T35" fmla="*/ 529 h 546"/>
                <a:gd name="T36" fmla="*/ 464 w 1117"/>
                <a:gd name="T37" fmla="*/ 539 h 546"/>
                <a:gd name="T38" fmla="*/ 507 w 1117"/>
                <a:gd name="T39" fmla="*/ 544 h 546"/>
                <a:gd name="T40" fmla="*/ 548 w 1117"/>
                <a:gd name="T41" fmla="*/ 546 h 546"/>
                <a:gd name="T42" fmla="*/ 590 w 1117"/>
                <a:gd name="T43" fmla="*/ 545 h 546"/>
                <a:gd name="T44" fmla="*/ 631 w 1117"/>
                <a:gd name="T45" fmla="*/ 541 h 546"/>
                <a:gd name="T46" fmla="*/ 672 w 1117"/>
                <a:gd name="T47" fmla="*/ 535 h 546"/>
                <a:gd name="T48" fmla="*/ 713 w 1117"/>
                <a:gd name="T49" fmla="*/ 524 h 546"/>
                <a:gd name="T50" fmla="*/ 752 w 1117"/>
                <a:gd name="T51" fmla="*/ 511 h 546"/>
                <a:gd name="T52" fmla="*/ 791 w 1117"/>
                <a:gd name="T53" fmla="*/ 495 h 546"/>
                <a:gd name="T54" fmla="*/ 829 w 1117"/>
                <a:gd name="T55" fmla="*/ 476 h 546"/>
                <a:gd name="T56" fmla="*/ 864 w 1117"/>
                <a:gd name="T57" fmla="*/ 455 h 546"/>
                <a:gd name="T58" fmla="*/ 897 w 1117"/>
                <a:gd name="T59" fmla="*/ 431 h 546"/>
                <a:gd name="T60" fmla="*/ 930 w 1117"/>
                <a:gd name="T61" fmla="*/ 405 h 546"/>
                <a:gd name="T62" fmla="*/ 960 w 1117"/>
                <a:gd name="T63" fmla="*/ 376 h 546"/>
                <a:gd name="T64" fmla="*/ 987 w 1117"/>
                <a:gd name="T65" fmla="*/ 344 h 546"/>
                <a:gd name="T66" fmla="*/ 1014 w 1117"/>
                <a:gd name="T67" fmla="*/ 311 h 546"/>
                <a:gd name="T68" fmla="*/ 1036 w 1117"/>
                <a:gd name="T69" fmla="*/ 276 h 546"/>
                <a:gd name="T70" fmla="*/ 1056 w 1117"/>
                <a:gd name="T71" fmla="*/ 241 h 546"/>
                <a:gd name="T72" fmla="*/ 1074 w 1117"/>
                <a:gd name="T73" fmla="*/ 202 h 546"/>
                <a:gd name="T74" fmla="*/ 1088 w 1117"/>
                <a:gd name="T75" fmla="*/ 162 h 546"/>
                <a:gd name="T76" fmla="*/ 1100 w 1117"/>
                <a:gd name="T77" fmla="*/ 123 h 546"/>
                <a:gd name="T78" fmla="*/ 1109 w 1117"/>
                <a:gd name="T79" fmla="*/ 82 h 546"/>
                <a:gd name="T80" fmla="*/ 1115 w 1117"/>
                <a:gd name="T81" fmla="*/ 41 h 546"/>
                <a:gd name="T82" fmla="*/ 1117 w 1117"/>
                <a:gd name="T83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17" h="546">
                  <a:moveTo>
                    <a:pt x="0" y="0"/>
                  </a:moveTo>
                  <a:lnTo>
                    <a:pt x="1" y="21"/>
                  </a:lnTo>
                  <a:lnTo>
                    <a:pt x="2" y="41"/>
                  </a:lnTo>
                  <a:lnTo>
                    <a:pt x="5" y="62"/>
                  </a:lnTo>
                  <a:lnTo>
                    <a:pt x="8" y="82"/>
                  </a:lnTo>
                  <a:lnTo>
                    <a:pt x="12" y="103"/>
                  </a:lnTo>
                  <a:lnTo>
                    <a:pt x="17" y="123"/>
                  </a:lnTo>
                  <a:lnTo>
                    <a:pt x="22" y="143"/>
                  </a:lnTo>
                  <a:lnTo>
                    <a:pt x="29" y="162"/>
                  </a:lnTo>
                  <a:lnTo>
                    <a:pt x="35" y="182"/>
                  </a:lnTo>
                  <a:lnTo>
                    <a:pt x="43" y="202"/>
                  </a:lnTo>
                  <a:lnTo>
                    <a:pt x="51" y="221"/>
                  </a:lnTo>
                  <a:lnTo>
                    <a:pt x="60" y="241"/>
                  </a:lnTo>
                  <a:lnTo>
                    <a:pt x="70" y="259"/>
                  </a:lnTo>
                  <a:lnTo>
                    <a:pt x="80" y="276"/>
                  </a:lnTo>
                  <a:lnTo>
                    <a:pt x="92" y="294"/>
                  </a:lnTo>
                  <a:lnTo>
                    <a:pt x="103" y="311"/>
                  </a:lnTo>
                  <a:lnTo>
                    <a:pt x="116" y="328"/>
                  </a:lnTo>
                  <a:lnTo>
                    <a:pt x="129" y="344"/>
                  </a:lnTo>
                  <a:lnTo>
                    <a:pt x="143" y="360"/>
                  </a:lnTo>
                  <a:lnTo>
                    <a:pt x="157" y="376"/>
                  </a:lnTo>
                  <a:lnTo>
                    <a:pt x="172" y="390"/>
                  </a:lnTo>
                  <a:lnTo>
                    <a:pt x="186" y="405"/>
                  </a:lnTo>
                  <a:lnTo>
                    <a:pt x="202" y="418"/>
                  </a:lnTo>
                  <a:lnTo>
                    <a:pt x="219" y="431"/>
                  </a:lnTo>
                  <a:lnTo>
                    <a:pt x="235" y="443"/>
                  </a:lnTo>
                  <a:lnTo>
                    <a:pt x="253" y="455"/>
                  </a:lnTo>
                  <a:lnTo>
                    <a:pt x="271" y="466"/>
                  </a:lnTo>
                  <a:lnTo>
                    <a:pt x="288" y="476"/>
                  </a:lnTo>
                  <a:lnTo>
                    <a:pt x="307" y="487"/>
                  </a:lnTo>
                  <a:lnTo>
                    <a:pt x="325" y="495"/>
                  </a:lnTo>
                  <a:lnTo>
                    <a:pt x="345" y="504"/>
                  </a:lnTo>
                  <a:lnTo>
                    <a:pt x="365" y="511"/>
                  </a:lnTo>
                  <a:lnTo>
                    <a:pt x="384" y="519"/>
                  </a:lnTo>
                  <a:lnTo>
                    <a:pt x="403" y="524"/>
                  </a:lnTo>
                  <a:lnTo>
                    <a:pt x="425" y="529"/>
                  </a:lnTo>
                  <a:lnTo>
                    <a:pt x="445" y="535"/>
                  </a:lnTo>
                  <a:lnTo>
                    <a:pt x="464" y="539"/>
                  </a:lnTo>
                  <a:lnTo>
                    <a:pt x="486" y="541"/>
                  </a:lnTo>
                  <a:lnTo>
                    <a:pt x="507" y="544"/>
                  </a:lnTo>
                  <a:lnTo>
                    <a:pt x="527" y="545"/>
                  </a:lnTo>
                  <a:lnTo>
                    <a:pt x="548" y="546"/>
                  </a:lnTo>
                  <a:lnTo>
                    <a:pt x="569" y="546"/>
                  </a:lnTo>
                  <a:lnTo>
                    <a:pt x="590" y="545"/>
                  </a:lnTo>
                  <a:lnTo>
                    <a:pt x="610" y="544"/>
                  </a:lnTo>
                  <a:lnTo>
                    <a:pt x="631" y="541"/>
                  </a:lnTo>
                  <a:lnTo>
                    <a:pt x="652" y="539"/>
                  </a:lnTo>
                  <a:lnTo>
                    <a:pt x="672" y="535"/>
                  </a:lnTo>
                  <a:lnTo>
                    <a:pt x="692" y="529"/>
                  </a:lnTo>
                  <a:lnTo>
                    <a:pt x="713" y="524"/>
                  </a:lnTo>
                  <a:lnTo>
                    <a:pt x="733" y="519"/>
                  </a:lnTo>
                  <a:lnTo>
                    <a:pt x="752" y="511"/>
                  </a:lnTo>
                  <a:lnTo>
                    <a:pt x="772" y="504"/>
                  </a:lnTo>
                  <a:lnTo>
                    <a:pt x="791" y="495"/>
                  </a:lnTo>
                  <a:lnTo>
                    <a:pt x="810" y="487"/>
                  </a:lnTo>
                  <a:lnTo>
                    <a:pt x="829" y="476"/>
                  </a:lnTo>
                  <a:lnTo>
                    <a:pt x="846" y="466"/>
                  </a:lnTo>
                  <a:lnTo>
                    <a:pt x="864" y="455"/>
                  </a:lnTo>
                  <a:lnTo>
                    <a:pt x="882" y="443"/>
                  </a:lnTo>
                  <a:lnTo>
                    <a:pt x="897" y="431"/>
                  </a:lnTo>
                  <a:lnTo>
                    <a:pt x="915" y="418"/>
                  </a:lnTo>
                  <a:lnTo>
                    <a:pt x="930" y="405"/>
                  </a:lnTo>
                  <a:lnTo>
                    <a:pt x="945" y="390"/>
                  </a:lnTo>
                  <a:lnTo>
                    <a:pt x="960" y="376"/>
                  </a:lnTo>
                  <a:lnTo>
                    <a:pt x="974" y="360"/>
                  </a:lnTo>
                  <a:lnTo>
                    <a:pt x="987" y="344"/>
                  </a:lnTo>
                  <a:lnTo>
                    <a:pt x="1001" y="328"/>
                  </a:lnTo>
                  <a:lnTo>
                    <a:pt x="1014" y="311"/>
                  </a:lnTo>
                  <a:lnTo>
                    <a:pt x="1025" y="294"/>
                  </a:lnTo>
                  <a:lnTo>
                    <a:pt x="1036" y="276"/>
                  </a:lnTo>
                  <a:lnTo>
                    <a:pt x="1047" y="259"/>
                  </a:lnTo>
                  <a:lnTo>
                    <a:pt x="1056" y="241"/>
                  </a:lnTo>
                  <a:lnTo>
                    <a:pt x="1066" y="221"/>
                  </a:lnTo>
                  <a:lnTo>
                    <a:pt x="1074" y="202"/>
                  </a:lnTo>
                  <a:lnTo>
                    <a:pt x="1081" y="182"/>
                  </a:lnTo>
                  <a:lnTo>
                    <a:pt x="1088" y="162"/>
                  </a:lnTo>
                  <a:lnTo>
                    <a:pt x="1095" y="143"/>
                  </a:lnTo>
                  <a:lnTo>
                    <a:pt x="1100" y="123"/>
                  </a:lnTo>
                  <a:lnTo>
                    <a:pt x="1105" y="103"/>
                  </a:lnTo>
                  <a:lnTo>
                    <a:pt x="1109" y="82"/>
                  </a:lnTo>
                  <a:lnTo>
                    <a:pt x="1112" y="62"/>
                  </a:lnTo>
                  <a:lnTo>
                    <a:pt x="1115" y="41"/>
                  </a:lnTo>
                  <a:lnTo>
                    <a:pt x="1116" y="21"/>
                  </a:lnTo>
                  <a:lnTo>
                    <a:pt x="111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5594032" y="2429511"/>
              <a:ext cx="590550" cy="288925"/>
            </a:xfrm>
            <a:custGeom>
              <a:avLst/>
              <a:gdLst>
                <a:gd name="T0" fmla="*/ 1116 w 1117"/>
                <a:gd name="T1" fmla="*/ 526 h 547"/>
                <a:gd name="T2" fmla="*/ 1112 w 1117"/>
                <a:gd name="T3" fmla="*/ 485 h 547"/>
                <a:gd name="T4" fmla="*/ 1105 w 1117"/>
                <a:gd name="T5" fmla="*/ 443 h 547"/>
                <a:gd name="T6" fmla="*/ 1095 w 1117"/>
                <a:gd name="T7" fmla="*/ 404 h 547"/>
                <a:gd name="T8" fmla="*/ 1081 w 1117"/>
                <a:gd name="T9" fmla="*/ 364 h 547"/>
                <a:gd name="T10" fmla="*/ 1066 w 1117"/>
                <a:gd name="T11" fmla="*/ 326 h 547"/>
                <a:gd name="T12" fmla="*/ 1047 w 1117"/>
                <a:gd name="T13" fmla="*/ 287 h 547"/>
                <a:gd name="T14" fmla="*/ 1025 w 1117"/>
                <a:gd name="T15" fmla="*/ 253 h 547"/>
                <a:gd name="T16" fmla="*/ 1001 w 1117"/>
                <a:gd name="T17" fmla="*/ 218 h 547"/>
                <a:gd name="T18" fmla="*/ 974 w 1117"/>
                <a:gd name="T19" fmla="*/ 187 h 547"/>
                <a:gd name="T20" fmla="*/ 945 w 1117"/>
                <a:gd name="T21" fmla="*/ 156 h 547"/>
                <a:gd name="T22" fmla="*/ 915 w 1117"/>
                <a:gd name="T23" fmla="*/ 128 h 547"/>
                <a:gd name="T24" fmla="*/ 882 w 1117"/>
                <a:gd name="T25" fmla="*/ 103 h 547"/>
                <a:gd name="T26" fmla="*/ 846 w 1117"/>
                <a:gd name="T27" fmla="*/ 81 h 547"/>
                <a:gd name="T28" fmla="*/ 810 w 1117"/>
                <a:gd name="T29" fmla="*/ 59 h 547"/>
                <a:gd name="T30" fmla="*/ 772 w 1117"/>
                <a:gd name="T31" fmla="*/ 42 h 547"/>
                <a:gd name="T32" fmla="*/ 733 w 1117"/>
                <a:gd name="T33" fmla="*/ 28 h 547"/>
                <a:gd name="T34" fmla="*/ 692 w 1117"/>
                <a:gd name="T35" fmla="*/ 17 h 547"/>
                <a:gd name="T36" fmla="*/ 652 w 1117"/>
                <a:gd name="T37" fmla="*/ 8 h 547"/>
                <a:gd name="T38" fmla="*/ 610 w 1117"/>
                <a:gd name="T39" fmla="*/ 3 h 547"/>
                <a:gd name="T40" fmla="*/ 569 w 1117"/>
                <a:gd name="T41" fmla="*/ 0 h 547"/>
                <a:gd name="T42" fmla="*/ 527 w 1117"/>
                <a:gd name="T43" fmla="*/ 1 h 547"/>
                <a:gd name="T44" fmla="*/ 486 w 1117"/>
                <a:gd name="T45" fmla="*/ 5 h 547"/>
                <a:gd name="T46" fmla="*/ 445 w 1117"/>
                <a:gd name="T47" fmla="*/ 12 h 547"/>
                <a:gd name="T48" fmla="*/ 403 w 1117"/>
                <a:gd name="T49" fmla="*/ 22 h 547"/>
                <a:gd name="T50" fmla="*/ 365 w 1117"/>
                <a:gd name="T51" fmla="*/ 36 h 547"/>
                <a:gd name="T52" fmla="*/ 325 w 1117"/>
                <a:gd name="T53" fmla="*/ 52 h 547"/>
                <a:gd name="T54" fmla="*/ 288 w 1117"/>
                <a:gd name="T55" fmla="*/ 70 h 547"/>
                <a:gd name="T56" fmla="*/ 253 w 1117"/>
                <a:gd name="T57" fmla="*/ 91 h 547"/>
                <a:gd name="T58" fmla="*/ 219 w 1117"/>
                <a:gd name="T59" fmla="*/ 115 h 547"/>
                <a:gd name="T60" fmla="*/ 186 w 1117"/>
                <a:gd name="T61" fmla="*/ 142 h 547"/>
                <a:gd name="T62" fmla="*/ 157 w 1117"/>
                <a:gd name="T63" fmla="*/ 171 h 547"/>
                <a:gd name="T64" fmla="*/ 129 w 1117"/>
                <a:gd name="T65" fmla="*/ 202 h 547"/>
                <a:gd name="T66" fmla="*/ 103 w 1117"/>
                <a:gd name="T67" fmla="*/ 236 h 547"/>
                <a:gd name="T68" fmla="*/ 80 w 1117"/>
                <a:gd name="T69" fmla="*/ 270 h 547"/>
                <a:gd name="T70" fmla="*/ 60 w 1117"/>
                <a:gd name="T71" fmla="*/ 306 h 547"/>
                <a:gd name="T72" fmla="*/ 43 w 1117"/>
                <a:gd name="T73" fmla="*/ 344 h 547"/>
                <a:gd name="T74" fmla="*/ 29 w 1117"/>
                <a:gd name="T75" fmla="*/ 384 h 547"/>
                <a:gd name="T76" fmla="*/ 17 w 1117"/>
                <a:gd name="T77" fmla="*/ 424 h 547"/>
                <a:gd name="T78" fmla="*/ 8 w 1117"/>
                <a:gd name="T79" fmla="*/ 465 h 547"/>
                <a:gd name="T80" fmla="*/ 2 w 1117"/>
                <a:gd name="T81" fmla="*/ 506 h 547"/>
                <a:gd name="T82" fmla="*/ 0 w 1117"/>
                <a:gd name="T83" fmla="*/ 547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17" h="547">
                  <a:moveTo>
                    <a:pt x="1117" y="547"/>
                  </a:moveTo>
                  <a:lnTo>
                    <a:pt x="1116" y="526"/>
                  </a:lnTo>
                  <a:lnTo>
                    <a:pt x="1115" y="506"/>
                  </a:lnTo>
                  <a:lnTo>
                    <a:pt x="1112" y="485"/>
                  </a:lnTo>
                  <a:lnTo>
                    <a:pt x="1109" y="465"/>
                  </a:lnTo>
                  <a:lnTo>
                    <a:pt x="1105" y="443"/>
                  </a:lnTo>
                  <a:lnTo>
                    <a:pt x="1100" y="424"/>
                  </a:lnTo>
                  <a:lnTo>
                    <a:pt x="1095" y="404"/>
                  </a:lnTo>
                  <a:lnTo>
                    <a:pt x="1088" y="384"/>
                  </a:lnTo>
                  <a:lnTo>
                    <a:pt x="1081" y="364"/>
                  </a:lnTo>
                  <a:lnTo>
                    <a:pt x="1074" y="344"/>
                  </a:lnTo>
                  <a:lnTo>
                    <a:pt x="1066" y="326"/>
                  </a:lnTo>
                  <a:lnTo>
                    <a:pt x="1056" y="306"/>
                  </a:lnTo>
                  <a:lnTo>
                    <a:pt x="1047" y="287"/>
                  </a:lnTo>
                  <a:lnTo>
                    <a:pt x="1036" y="270"/>
                  </a:lnTo>
                  <a:lnTo>
                    <a:pt x="1025" y="253"/>
                  </a:lnTo>
                  <a:lnTo>
                    <a:pt x="1014" y="236"/>
                  </a:lnTo>
                  <a:lnTo>
                    <a:pt x="1001" y="218"/>
                  </a:lnTo>
                  <a:lnTo>
                    <a:pt x="987" y="202"/>
                  </a:lnTo>
                  <a:lnTo>
                    <a:pt x="974" y="187"/>
                  </a:lnTo>
                  <a:lnTo>
                    <a:pt x="960" y="171"/>
                  </a:lnTo>
                  <a:lnTo>
                    <a:pt x="945" y="156"/>
                  </a:lnTo>
                  <a:lnTo>
                    <a:pt x="930" y="142"/>
                  </a:lnTo>
                  <a:lnTo>
                    <a:pt x="915" y="128"/>
                  </a:lnTo>
                  <a:lnTo>
                    <a:pt x="897" y="115"/>
                  </a:lnTo>
                  <a:lnTo>
                    <a:pt x="882" y="103"/>
                  </a:lnTo>
                  <a:lnTo>
                    <a:pt x="864" y="91"/>
                  </a:lnTo>
                  <a:lnTo>
                    <a:pt x="846" y="81"/>
                  </a:lnTo>
                  <a:lnTo>
                    <a:pt x="829" y="70"/>
                  </a:lnTo>
                  <a:lnTo>
                    <a:pt x="810" y="59"/>
                  </a:lnTo>
                  <a:lnTo>
                    <a:pt x="791" y="52"/>
                  </a:lnTo>
                  <a:lnTo>
                    <a:pt x="772" y="42"/>
                  </a:lnTo>
                  <a:lnTo>
                    <a:pt x="752" y="36"/>
                  </a:lnTo>
                  <a:lnTo>
                    <a:pt x="733" y="28"/>
                  </a:lnTo>
                  <a:lnTo>
                    <a:pt x="713" y="22"/>
                  </a:lnTo>
                  <a:lnTo>
                    <a:pt x="692" y="17"/>
                  </a:lnTo>
                  <a:lnTo>
                    <a:pt x="672" y="12"/>
                  </a:lnTo>
                  <a:lnTo>
                    <a:pt x="652" y="8"/>
                  </a:lnTo>
                  <a:lnTo>
                    <a:pt x="631" y="5"/>
                  </a:lnTo>
                  <a:lnTo>
                    <a:pt x="610" y="3"/>
                  </a:lnTo>
                  <a:lnTo>
                    <a:pt x="590" y="1"/>
                  </a:lnTo>
                  <a:lnTo>
                    <a:pt x="569" y="0"/>
                  </a:lnTo>
                  <a:lnTo>
                    <a:pt x="548" y="0"/>
                  </a:lnTo>
                  <a:lnTo>
                    <a:pt x="527" y="1"/>
                  </a:lnTo>
                  <a:lnTo>
                    <a:pt x="507" y="3"/>
                  </a:lnTo>
                  <a:lnTo>
                    <a:pt x="486" y="5"/>
                  </a:lnTo>
                  <a:lnTo>
                    <a:pt x="464" y="8"/>
                  </a:lnTo>
                  <a:lnTo>
                    <a:pt x="445" y="12"/>
                  </a:lnTo>
                  <a:lnTo>
                    <a:pt x="425" y="17"/>
                  </a:lnTo>
                  <a:lnTo>
                    <a:pt x="403" y="22"/>
                  </a:lnTo>
                  <a:lnTo>
                    <a:pt x="384" y="28"/>
                  </a:lnTo>
                  <a:lnTo>
                    <a:pt x="365" y="36"/>
                  </a:lnTo>
                  <a:lnTo>
                    <a:pt x="345" y="42"/>
                  </a:lnTo>
                  <a:lnTo>
                    <a:pt x="325" y="52"/>
                  </a:lnTo>
                  <a:lnTo>
                    <a:pt x="307" y="59"/>
                  </a:lnTo>
                  <a:lnTo>
                    <a:pt x="288" y="70"/>
                  </a:lnTo>
                  <a:lnTo>
                    <a:pt x="271" y="81"/>
                  </a:lnTo>
                  <a:lnTo>
                    <a:pt x="253" y="91"/>
                  </a:lnTo>
                  <a:lnTo>
                    <a:pt x="235" y="103"/>
                  </a:lnTo>
                  <a:lnTo>
                    <a:pt x="219" y="115"/>
                  </a:lnTo>
                  <a:lnTo>
                    <a:pt x="202" y="128"/>
                  </a:lnTo>
                  <a:lnTo>
                    <a:pt x="186" y="142"/>
                  </a:lnTo>
                  <a:lnTo>
                    <a:pt x="172" y="156"/>
                  </a:lnTo>
                  <a:lnTo>
                    <a:pt x="157" y="171"/>
                  </a:lnTo>
                  <a:lnTo>
                    <a:pt x="143" y="187"/>
                  </a:lnTo>
                  <a:lnTo>
                    <a:pt x="129" y="202"/>
                  </a:lnTo>
                  <a:lnTo>
                    <a:pt x="116" y="218"/>
                  </a:lnTo>
                  <a:lnTo>
                    <a:pt x="103" y="236"/>
                  </a:lnTo>
                  <a:lnTo>
                    <a:pt x="92" y="253"/>
                  </a:lnTo>
                  <a:lnTo>
                    <a:pt x="80" y="270"/>
                  </a:lnTo>
                  <a:lnTo>
                    <a:pt x="70" y="287"/>
                  </a:lnTo>
                  <a:lnTo>
                    <a:pt x="60" y="306"/>
                  </a:lnTo>
                  <a:lnTo>
                    <a:pt x="51" y="326"/>
                  </a:lnTo>
                  <a:lnTo>
                    <a:pt x="43" y="344"/>
                  </a:lnTo>
                  <a:lnTo>
                    <a:pt x="35" y="364"/>
                  </a:lnTo>
                  <a:lnTo>
                    <a:pt x="29" y="384"/>
                  </a:lnTo>
                  <a:lnTo>
                    <a:pt x="22" y="404"/>
                  </a:lnTo>
                  <a:lnTo>
                    <a:pt x="17" y="424"/>
                  </a:lnTo>
                  <a:lnTo>
                    <a:pt x="12" y="443"/>
                  </a:lnTo>
                  <a:lnTo>
                    <a:pt x="8" y="465"/>
                  </a:lnTo>
                  <a:lnTo>
                    <a:pt x="5" y="485"/>
                  </a:lnTo>
                  <a:lnTo>
                    <a:pt x="2" y="506"/>
                  </a:lnTo>
                  <a:lnTo>
                    <a:pt x="1" y="526"/>
                  </a:lnTo>
                  <a:lnTo>
                    <a:pt x="0" y="54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6094094" y="2700973"/>
              <a:ext cx="222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Line 23"/>
            <p:cNvSpPr>
              <a:spLocks noChangeShapeType="1"/>
            </p:cNvSpPr>
            <p:nvPr/>
          </p:nvSpPr>
          <p:spPr bwMode="auto">
            <a:xfrm>
              <a:off x="5540057" y="2700973"/>
              <a:ext cx="2222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Line 24"/>
            <p:cNvSpPr>
              <a:spLocks noChangeShapeType="1"/>
            </p:cNvSpPr>
            <p:nvPr/>
          </p:nvSpPr>
          <p:spPr bwMode="auto">
            <a:xfrm flipH="1" flipV="1">
              <a:off x="5338444" y="2562861"/>
              <a:ext cx="52388" cy="301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 flipH="1" flipV="1">
              <a:off x="5338444" y="2593023"/>
              <a:ext cx="52388" cy="301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26"/>
            <p:cNvSpPr>
              <a:spLocks noChangeShapeType="1"/>
            </p:cNvSpPr>
            <p:nvPr/>
          </p:nvSpPr>
          <p:spPr bwMode="auto">
            <a:xfrm>
              <a:off x="5390832" y="2593023"/>
              <a:ext cx="0" cy="301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27"/>
            <p:cNvSpPr>
              <a:spLocks noChangeShapeType="1"/>
            </p:cNvSpPr>
            <p:nvPr/>
          </p:nvSpPr>
          <p:spPr bwMode="auto">
            <a:xfrm flipH="1" flipV="1">
              <a:off x="5890894" y="2561273"/>
              <a:ext cx="53975" cy="317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Line 28"/>
            <p:cNvSpPr>
              <a:spLocks noChangeShapeType="1"/>
            </p:cNvSpPr>
            <p:nvPr/>
          </p:nvSpPr>
          <p:spPr bwMode="auto">
            <a:xfrm flipH="1" flipV="1">
              <a:off x="5890894" y="2593023"/>
              <a:ext cx="53975" cy="301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5944869" y="2593023"/>
              <a:ext cx="0" cy="3016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>
              <a:off x="5338444" y="2593023"/>
              <a:ext cx="365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Line 31"/>
            <p:cNvSpPr>
              <a:spLocks noChangeShapeType="1"/>
            </p:cNvSpPr>
            <p:nvPr/>
          </p:nvSpPr>
          <p:spPr bwMode="auto">
            <a:xfrm flipH="1" flipV="1">
              <a:off x="5486082" y="2834323"/>
              <a:ext cx="255588" cy="1460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H="1" flipV="1">
              <a:off x="5781357" y="2321561"/>
              <a:ext cx="255588" cy="1476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Line 33"/>
            <p:cNvSpPr>
              <a:spLocks noChangeShapeType="1"/>
            </p:cNvSpPr>
            <p:nvPr/>
          </p:nvSpPr>
          <p:spPr bwMode="auto">
            <a:xfrm>
              <a:off x="5890894" y="2593023"/>
              <a:ext cx="381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34"/>
            <p:cNvSpPr>
              <a:spLocks noChangeShapeType="1"/>
            </p:cNvSpPr>
            <p:nvPr/>
          </p:nvSpPr>
          <p:spPr bwMode="auto">
            <a:xfrm flipH="1" flipV="1">
              <a:off x="5374957" y="2593023"/>
              <a:ext cx="15875" cy="95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5338444" y="2281873"/>
              <a:ext cx="442913" cy="279400"/>
            </a:xfrm>
            <a:custGeom>
              <a:avLst/>
              <a:gdLst>
                <a:gd name="T0" fmla="*/ 836 w 836"/>
                <a:gd name="T1" fmla="*/ 76 h 530"/>
                <a:gd name="T2" fmla="*/ 818 w 836"/>
                <a:gd name="T3" fmla="*/ 65 h 530"/>
                <a:gd name="T4" fmla="*/ 799 w 836"/>
                <a:gd name="T5" fmla="*/ 56 h 530"/>
                <a:gd name="T6" fmla="*/ 780 w 836"/>
                <a:gd name="T7" fmla="*/ 47 h 530"/>
                <a:gd name="T8" fmla="*/ 760 w 836"/>
                <a:gd name="T9" fmla="*/ 39 h 530"/>
                <a:gd name="T10" fmla="*/ 740 w 836"/>
                <a:gd name="T11" fmla="*/ 32 h 530"/>
                <a:gd name="T12" fmla="*/ 720 w 836"/>
                <a:gd name="T13" fmla="*/ 26 h 530"/>
                <a:gd name="T14" fmla="*/ 700 w 836"/>
                <a:gd name="T15" fmla="*/ 19 h 530"/>
                <a:gd name="T16" fmla="*/ 679 w 836"/>
                <a:gd name="T17" fmla="*/ 15 h 530"/>
                <a:gd name="T18" fmla="*/ 659 w 836"/>
                <a:gd name="T19" fmla="*/ 10 h 530"/>
                <a:gd name="T20" fmla="*/ 638 w 836"/>
                <a:gd name="T21" fmla="*/ 7 h 530"/>
                <a:gd name="T22" fmla="*/ 617 w 836"/>
                <a:gd name="T23" fmla="*/ 4 h 530"/>
                <a:gd name="T24" fmla="*/ 595 w 836"/>
                <a:gd name="T25" fmla="*/ 2 h 530"/>
                <a:gd name="T26" fmla="*/ 574 w 836"/>
                <a:gd name="T27" fmla="*/ 2 h 530"/>
                <a:gd name="T28" fmla="*/ 553 w 836"/>
                <a:gd name="T29" fmla="*/ 0 h 530"/>
                <a:gd name="T30" fmla="*/ 533 w 836"/>
                <a:gd name="T31" fmla="*/ 2 h 530"/>
                <a:gd name="T32" fmla="*/ 512 w 836"/>
                <a:gd name="T33" fmla="*/ 3 h 530"/>
                <a:gd name="T34" fmla="*/ 491 w 836"/>
                <a:gd name="T35" fmla="*/ 4 h 530"/>
                <a:gd name="T36" fmla="*/ 470 w 836"/>
                <a:gd name="T37" fmla="*/ 8 h 530"/>
                <a:gd name="T38" fmla="*/ 448 w 836"/>
                <a:gd name="T39" fmla="*/ 11 h 530"/>
                <a:gd name="T40" fmla="*/ 429 w 836"/>
                <a:gd name="T41" fmla="*/ 16 h 530"/>
                <a:gd name="T42" fmla="*/ 407 w 836"/>
                <a:gd name="T43" fmla="*/ 22 h 530"/>
                <a:gd name="T44" fmla="*/ 388 w 836"/>
                <a:gd name="T45" fmla="*/ 27 h 530"/>
                <a:gd name="T46" fmla="*/ 368 w 836"/>
                <a:gd name="T47" fmla="*/ 34 h 530"/>
                <a:gd name="T48" fmla="*/ 348 w 836"/>
                <a:gd name="T49" fmla="*/ 42 h 530"/>
                <a:gd name="T50" fmla="*/ 328 w 836"/>
                <a:gd name="T51" fmla="*/ 49 h 530"/>
                <a:gd name="T52" fmla="*/ 309 w 836"/>
                <a:gd name="T53" fmla="*/ 59 h 530"/>
                <a:gd name="T54" fmla="*/ 291 w 836"/>
                <a:gd name="T55" fmla="*/ 69 h 530"/>
                <a:gd name="T56" fmla="*/ 272 w 836"/>
                <a:gd name="T57" fmla="*/ 79 h 530"/>
                <a:gd name="T58" fmla="*/ 254 w 836"/>
                <a:gd name="T59" fmla="*/ 91 h 530"/>
                <a:gd name="T60" fmla="*/ 237 w 836"/>
                <a:gd name="T61" fmla="*/ 102 h 530"/>
                <a:gd name="T62" fmla="*/ 219 w 836"/>
                <a:gd name="T63" fmla="*/ 114 h 530"/>
                <a:gd name="T64" fmla="*/ 203 w 836"/>
                <a:gd name="T65" fmla="*/ 128 h 530"/>
                <a:gd name="T66" fmla="*/ 186 w 836"/>
                <a:gd name="T67" fmla="*/ 141 h 530"/>
                <a:gd name="T68" fmla="*/ 172 w 836"/>
                <a:gd name="T69" fmla="*/ 155 h 530"/>
                <a:gd name="T70" fmla="*/ 156 w 836"/>
                <a:gd name="T71" fmla="*/ 170 h 530"/>
                <a:gd name="T72" fmla="*/ 141 w 836"/>
                <a:gd name="T73" fmla="*/ 186 h 530"/>
                <a:gd name="T74" fmla="*/ 128 w 836"/>
                <a:gd name="T75" fmla="*/ 202 h 530"/>
                <a:gd name="T76" fmla="*/ 115 w 836"/>
                <a:gd name="T77" fmla="*/ 219 h 530"/>
                <a:gd name="T78" fmla="*/ 103 w 836"/>
                <a:gd name="T79" fmla="*/ 235 h 530"/>
                <a:gd name="T80" fmla="*/ 91 w 836"/>
                <a:gd name="T81" fmla="*/ 253 h 530"/>
                <a:gd name="T82" fmla="*/ 79 w 836"/>
                <a:gd name="T83" fmla="*/ 271 h 530"/>
                <a:gd name="T84" fmla="*/ 68 w 836"/>
                <a:gd name="T85" fmla="*/ 289 h 530"/>
                <a:gd name="T86" fmla="*/ 59 w 836"/>
                <a:gd name="T87" fmla="*/ 308 h 530"/>
                <a:gd name="T88" fmla="*/ 50 w 836"/>
                <a:gd name="T89" fmla="*/ 326 h 530"/>
                <a:gd name="T90" fmla="*/ 41 w 836"/>
                <a:gd name="T91" fmla="*/ 346 h 530"/>
                <a:gd name="T92" fmla="*/ 34 w 836"/>
                <a:gd name="T93" fmla="*/ 366 h 530"/>
                <a:gd name="T94" fmla="*/ 26 w 836"/>
                <a:gd name="T95" fmla="*/ 386 h 530"/>
                <a:gd name="T96" fmla="*/ 21 w 836"/>
                <a:gd name="T97" fmla="*/ 406 h 530"/>
                <a:gd name="T98" fmla="*/ 14 w 836"/>
                <a:gd name="T99" fmla="*/ 427 h 530"/>
                <a:gd name="T100" fmla="*/ 10 w 836"/>
                <a:gd name="T101" fmla="*/ 447 h 530"/>
                <a:gd name="T102" fmla="*/ 6 w 836"/>
                <a:gd name="T103" fmla="*/ 468 h 530"/>
                <a:gd name="T104" fmla="*/ 4 w 836"/>
                <a:gd name="T105" fmla="*/ 489 h 530"/>
                <a:gd name="T106" fmla="*/ 1 w 836"/>
                <a:gd name="T107" fmla="*/ 509 h 530"/>
                <a:gd name="T108" fmla="*/ 0 w 836"/>
                <a:gd name="T109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6" h="530">
                  <a:moveTo>
                    <a:pt x="836" y="76"/>
                  </a:moveTo>
                  <a:lnTo>
                    <a:pt x="818" y="65"/>
                  </a:lnTo>
                  <a:lnTo>
                    <a:pt x="799" y="56"/>
                  </a:lnTo>
                  <a:lnTo>
                    <a:pt x="780" y="47"/>
                  </a:lnTo>
                  <a:lnTo>
                    <a:pt x="760" y="39"/>
                  </a:lnTo>
                  <a:lnTo>
                    <a:pt x="740" y="32"/>
                  </a:lnTo>
                  <a:lnTo>
                    <a:pt x="720" y="26"/>
                  </a:lnTo>
                  <a:lnTo>
                    <a:pt x="700" y="19"/>
                  </a:lnTo>
                  <a:lnTo>
                    <a:pt x="679" y="15"/>
                  </a:lnTo>
                  <a:lnTo>
                    <a:pt x="659" y="10"/>
                  </a:lnTo>
                  <a:lnTo>
                    <a:pt x="638" y="7"/>
                  </a:lnTo>
                  <a:lnTo>
                    <a:pt x="617" y="4"/>
                  </a:lnTo>
                  <a:lnTo>
                    <a:pt x="595" y="2"/>
                  </a:lnTo>
                  <a:lnTo>
                    <a:pt x="574" y="2"/>
                  </a:lnTo>
                  <a:lnTo>
                    <a:pt x="553" y="0"/>
                  </a:lnTo>
                  <a:lnTo>
                    <a:pt x="533" y="2"/>
                  </a:lnTo>
                  <a:lnTo>
                    <a:pt x="512" y="3"/>
                  </a:lnTo>
                  <a:lnTo>
                    <a:pt x="491" y="4"/>
                  </a:lnTo>
                  <a:lnTo>
                    <a:pt x="470" y="8"/>
                  </a:lnTo>
                  <a:lnTo>
                    <a:pt x="448" y="11"/>
                  </a:lnTo>
                  <a:lnTo>
                    <a:pt x="429" y="16"/>
                  </a:lnTo>
                  <a:lnTo>
                    <a:pt x="407" y="22"/>
                  </a:lnTo>
                  <a:lnTo>
                    <a:pt x="388" y="27"/>
                  </a:lnTo>
                  <a:lnTo>
                    <a:pt x="368" y="34"/>
                  </a:lnTo>
                  <a:lnTo>
                    <a:pt x="348" y="42"/>
                  </a:lnTo>
                  <a:lnTo>
                    <a:pt x="328" y="49"/>
                  </a:lnTo>
                  <a:lnTo>
                    <a:pt x="309" y="59"/>
                  </a:lnTo>
                  <a:lnTo>
                    <a:pt x="291" y="69"/>
                  </a:lnTo>
                  <a:lnTo>
                    <a:pt x="272" y="79"/>
                  </a:lnTo>
                  <a:lnTo>
                    <a:pt x="254" y="91"/>
                  </a:lnTo>
                  <a:lnTo>
                    <a:pt x="237" y="102"/>
                  </a:lnTo>
                  <a:lnTo>
                    <a:pt x="219" y="114"/>
                  </a:lnTo>
                  <a:lnTo>
                    <a:pt x="203" y="128"/>
                  </a:lnTo>
                  <a:lnTo>
                    <a:pt x="186" y="141"/>
                  </a:lnTo>
                  <a:lnTo>
                    <a:pt x="172" y="155"/>
                  </a:lnTo>
                  <a:lnTo>
                    <a:pt x="156" y="170"/>
                  </a:lnTo>
                  <a:lnTo>
                    <a:pt x="141" y="186"/>
                  </a:lnTo>
                  <a:lnTo>
                    <a:pt x="128" y="202"/>
                  </a:lnTo>
                  <a:lnTo>
                    <a:pt x="115" y="219"/>
                  </a:lnTo>
                  <a:lnTo>
                    <a:pt x="103" y="235"/>
                  </a:lnTo>
                  <a:lnTo>
                    <a:pt x="91" y="253"/>
                  </a:lnTo>
                  <a:lnTo>
                    <a:pt x="79" y="271"/>
                  </a:lnTo>
                  <a:lnTo>
                    <a:pt x="68" y="289"/>
                  </a:lnTo>
                  <a:lnTo>
                    <a:pt x="59" y="308"/>
                  </a:lnTo>
                  <a:lnTo>
                    <a:pt x="50" y="326"/>
                  </a:lnTo>
                  <a:lnTo>
                    <a:pt x="41" y="346"/>
                  </a:lnTo>
                  <a:lnTo>
                    <a:pt x="34" y="366"/>
                  </a:lnTo>
                  <a:lnTo>
                    <a:pt x="26" y="386"/>
                  </a:lnTo>
                  <a:lnTo>
                    <a:pt x="21" y="406"/>
                  </a:lnTo>
                  <a:lnTo>
                    <a:pt x="14" y="427"/>
                  </a:lnTo>
                  <a:lnTo>
                    <a:pt x="10" y="447"/>
                  </a:lnTo>
                  <a:lnTo>
                    <a:pt x="6" y="468"/>
                  </a:lnTo>
                  <a:lnTo>
                    <a:pt x="4" y="489"/>
                  </a:lnTo>
                  <a:lnTo>
                    <a:pt x="1" y="509"/>
                  </a:lnTo>
                  <a:lnTo>
                    <a:pt x="0" y="5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5338444" y="2593023"/>
              <a:ext cx="147638" cy="239713"/>
            </a:xfrm>
            <a:custGeom>
              <a:avLst/>
              <a:gdLst>
                <a:gd name="T0" fmla="*/ 0 w 278"/>
                <a:gd name="T1" fmla="*/ 0 h 455"/>
                <a:gd name="T2" fmla="*/ 1 w 278"/>
                <a:gd name="T3" fmla="*/ 23 h 455"/>
                <a:gd name="T4" fmla="*/ 4 w 278"/>
                <a:gd name="T5" fmla="*/ 45 h 455"/>
                <a:gd name="T6" fmla="*/ 8 w 278"/>
                <a:gd name="T7" fmla="*/ 67 h 455"/>
                <a:gd name="T8" fmla="*/ 11 w 278"/>
                <a:gd name="T9" fmla="*/ 89 h 455"/>
                <a:gd name="T10" fmla="*/ 17 w 278"/>
                <a:gd name="T11" fmla="*/ 110 h 455"/>
                <a:gd name="T12" fmla="*/ 22 w 278"/>
                <a:gd name="T13" fmla="*/ 131 h 455"/>
                <a:gd name="T14" fmla="*/ 29 w 278"/>
                <a:gd name="T15" fmla="*/ 153 h 455"/>
                <a:gd name="T16" fmla="*/ 37 w 278"/>
                <a:gd name="T17" fmla="*/ 174 h 455"/>
                <a:gd name="T18" fmla="*/ 45 w 278"/>
                <a:gd name="T19" fmla="*/ 194 h 455"/>
                <a:gd name="T20" fmla="*/ 54 w 278"/>
                <a:gd name="T21" fmla="*/ 215 h 455"/>
                <a:gd name="T22" fmla="*/ 64 w 278"/>
                <a:gd name="T23" fmla="*/ 235 h 455"/>
                <a:gd name="T24" fmla="*/ 75 w 278"/>
                <a:gd name="T25" fmla="*/ 253 h 455"/>
                <a:gd name="T26" fmla="*/ 87 w 278"/>
                <a:gd name="T27" fmla="*/ 273 h 455"/>
                <a:gd name="T28" fmla="*/ 99 w 278"/>
                <a:gd name="T29" fmla="*/ 290 h 455"/>
                <a:gd name="T30" fmla="*/ 112 w 278"/>
                <a:gd name="T31" fmla="*/ 309 h 455"/>
                <a:gd name="T32" fmla="*/ 127 w 278"/>
                <a:gd name="T33" fmla="*/ 326 h 455"/>
                <a:gd name="T34" fmla="*/ 141 w 278"/>
                <a:gd name="T35" fmla="*/ 343 h 455"/>
                <a:gd name="T36" fmla="*/ 156 w 278"/>
                <a:gd name="T37" fmla="*/ 359 h 455"/>
                <a:gd name="T38" fmla="*/ 172 w 278"/>
                <a:gd name="T39" fmla="*/ 375 h 455"/>
                <a:gd name="T40" fmla="*/ 188 w 278"/>
                <a:gd name="T41" fmla="*/ 390 h 455"/>
                <a:gd name="T42" fmla="*/ 205 w 278"/>
                <a:gd name="T43" fmla="*/ 404 h 455"/>
                <a:gd name="T44" fmla="*/ 222 w 278"/>
                <a:gd name="T45" fmla="*/ 418 h 455"/>
                <a:gd name="T46" fmla="*/ 241 w 278"/>
                <a:gd name="T47" fmla="*/ 431 h 455"/>
                <a:gd name="T48" fmla="*/ 259 w 278"/>
                <a:gd name="T49" fmla="*/ 443 h 455"/>
                <a:gd name="T50" fmla="*/ 278 w 278"/>
                <a:gd name="T51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8" h="455">
                  <a:moveTo>
                    <a:pt x="0" y="0"/>
                  </a:moveTo>
                  <a:lnTo>
                    <a:pt x="1" y="23"/>
                  </a:lnTo>
                  <a:lnTo>
                    <a:pt x="4" y="45"/>
                  </a:lnTo>
                  <a:lnTo>
                    <a:pt x="8" y="67"/>
                  </a:lnTo>
                  <a:lnTo>
                    <a:pt x="11" y="89"/>
                  </a:lnTo>
                  <a:lnTo>
                    <a:pt x="17" y="110"/>
                  </a:lnTo>
                  <a:lnTo>
                    <a:pt x="22" y="131"/>
                  </a:lnTo>
                  <a:lnTo>
                    <a:pt x="29" y="153"/>
                  </a:lnTo>
                  <a:lnTo>
                    <a:pt x="37" y="174"/>
                  </a:lnTo>
                  <a:lnTo>
                    <a:pt x="45" y="194"/>
                  </a:lnTo>
                  <a:lnTo>
                    <a:pt x="54" y="215"/>
                  </a:lnTo>
                  <a:lnTo>
                    <a:pt x="64" y="235"/>
                  </a:lnTo>
                  <a:lnTo>
                    <a:pt x="75" y="253"/>
                  </a:lnTo>
                  <a:lnTo>
                    <a:pt x="87" y="273"/>
                  </a:lnTo>
                  <a:lnTo>
                    <a:pt x="99" y="290"/>
                  </a:lnTo>
                  <a:lnTo>
                    <a:pt x="112" y="309"/>
                  </a:lnTo>
                  <a:lnTo>
                    <a:pt x="127" y="326"/>
                  </a:lnTo>
                  <a:lnTo>
                    <a:pt x="141" y="343"/>
                  </a:lnTo>
                  <a:lnTo>
                    <a:pt x="156" y="359"/>
                  </a:lnTo>
                  <a:lnTo>
                    <a:pt x="172" y="375"/>
                  </a:lnTo>
                  <a:lnTo>
                    <a:pt x="188" y="390"/>
                  </a:lnTo>
                  <a:lnTo>
                    <a:pt x="205" y="404"/>
                  </a:lnTo>
                  <a:lnTo>
                    <a:pt x="222" y="418"/>
                  </a:lnTo>
                  <a:lnTo>
                    <a:pt x="241" y="431"/>
                  </a:lnTo>
                  <a:lnTo>
                    <a:pt x="259" y="443"/>
                  </a:lnTo>
                  <a:lnTo>
                    <a:pt x="278" y="45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5655944" y="2593023"/>
              <a:ext cx="234950" cy="242888"/>
            </a:xfrm>
            <a:custGeom>
              <a:avLst/>
              <a:gdLst>
                <a:gd name="T0" fmla="*/ 0 w 446"/>
                <a:gd name="T1" fmla="*/ 459 h 459"/>
                <a:gd name="T2" fmla="*/ 23 w 446"/>
                <a:gd name="T3" fmla="*/ 456 h 459"/>
                <a:gd name="T4" fmla="*/ 44 w 446"/>
                <a:gd name="T5" fmla="*/ 452 h 459"/>
                <a:gd name="T6" fmla="*/ 65 w 446"/>
                <a:gd name="T7" fmla="*/ 448 h 459"/>
                <a:gd name="T8" fmla="*/ 86 w 446"/>
                <a:gd name="T9" fmla="*/ 443 h 459"/>
                <a:gd name="T10" fmla="*/ 107 w 446"/>
                <a:gd name="T11" fmla="*/ 437 h 459"/>
                <a:gd name="T12" fmla="*/ 127 w 446"/>
                <a:gd name="T13" fmla="*/ 429 h 459"/>
                <a:gd name="T14" fmla="*/ 148 w 446"/>
                <a:gd name="T15" fmla="*/ 421 h 459"/>
                <a:gd name="T16" fmla="*/ 168 w 446"/>
                <a:gd name="T17" fmla="*/ 414 h 459"/>
                <a:gd name="T18" fmla="*/ 187 w 446"/>
                <a:gd name="T19" fmla="*/ 403 h 459"/>
                <a:gd name="T20" fmla="*/ 207 w 446"/>
                <a:gd name="T21" fmla="*/ 392 h 459"/>
                <a:gd name="T22" fmla="*/ 225 w 446"/>
                <a:gd name="T23" fmla="*/ 382 h 459"/>
                <a:gd name="T24" fmla="*/ 242 w 446"/>
                <a:gd name="T25" fmla="*/ 369 h 459"/>
                <a:gd name="T26" fmla="*/ 261 w 446"/>
                <a:gd name="T27" fmla="*/ 355 h 459"/>
                <a:gd name="T28" fmla="*/ 277 w 446"/>
                <a:gd name="T29" fmla="*/ 342 h 459"/>
                <a:gd name="T30" fmla="*/ 294 w 446"/>
                <a:gd name="T31" fmla="*/ 327 h 459"/>
                <a:gd name="T32" fmla="*/ 309 w 446"/>
                <a:gd name="T33" fmla="*/ 312 h 459"/>
                <a:gd name="T34" fmla="*/ 323 w 446"/>
                <a:gd name="T35" fmla="*/ 296 h 459"/>
                <a:gd name="T36" fmla="*/ 338 w 446"/>
                <a:gd name="T37" fmla="*/ 280 h 459"/>
                <a:gd name="T38" fmla="*/ 351 w 446"/>
                <a:gd name="T39" fmla="*/ 263 h 459"/>
                <a:gd name="T40" fmla="*/ 364 w 446"/>
                <a:gd name="T41" fmla="*/ 244 h 459"/>
                <a:gd name="T42" fmla="*/ 376 w 446"/>
                <a:gd name="T43" fmla="*/ 227 h 459"/>
                <a:gd name="T44" fmla="*/ 387 w 446"/>
                <a:gd name="T45" fmla="*/ 207 h 459"/>
                <a:gd name="T46" fmla="*/ 397 w 446"/>
                <a:gd name="T47" fmla="*/ 188 h 459"/>
                <a:gd name="T48" fmla="*/ 407 w 446"/>
                <a:gd name="T49" fmla="*/ 169 h 459"/>
                <a:gd name="T50" fmla="*/ 415 w 446"/>
                <a:gd name="T51" fmla="*/ 149 h 459"/>
                <a:gd name="T52" fmla="*/ 421 w 446"/>
                <a:gd name="T53" fmla="*/ 128 h 459"/>
                <a:gd name="T54" fmla="*/ 428 w 446"/>
                <a:gd name="T55" fmla="*/ 108 h 459"/>
                <a:gd name="T56" fmla="*/ 434 w 446"/>
                <a:gd name="T57" fmla="*/ 86 h 459"/>
                <a:gd name="T58" fmla="*/ 438 w 446"/>
                <a:gd name="T59" fmla="*/ 65 h 459"/>
                <a:gd name="T60" fmla="*/ 442 w 446"/>
                <a:gd name="T61" fmla="*/ 43 h 459"/>
                <a:gd name="T62" fmla="*/ 445 w 446"/>
                <a:gd name="T63" fmla="*/ 22 h 459"/>
                <a:gd name="T64" fmla="*/ 446 w 446"/>
                <a:gd name="T65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6" h="459">
                  <a:moveTo>
                    <a:pt x="0" y="459"/>
                  </a:moveTo>
                  <a:lnTo>
                    <a:pt x="23" y="456"/>
                  </a:lnTo>
                  <a:lnTo>
                    <a:pt x="44" y="452"/>
                  </a:lnTo>
                  <a:lnTo>
                    <a:pt x="65" y="448"/>
                  </a:lnTo>
                  <a:lnTo>
                    <a:pt x="86" y="443"/>
                  </a:lnTo>
                  <a:lnTo>
                    <a:pt x="107" y="437"/>
                  </a:lnTo>
                  <a:lnTo>
                    <a:pt x="127" y="429"/>
                  </a:lnTo>
                  <a:lnTo>
                    <a:pt x="148" y="421"/>
                  </a:lnTo>
                  <a:lnTo>
                    <a:pt x="168" y="414"/>
                  </a:lnTo>
                  <a:lnTo>
                    <a:pt x="187" y="403"/>
                  </a:lnTo>
                  <a:lnTo>
                    <a:pt x="207" y="392"/>
                  </a:lnTo>
                  <a:lnTo>
                    <a:pt x="225" y="382"/>
                  </a:lnTo>
                  <a:lnTo>
                    <a:pt x="242" y="369"/>
                  </a:lnTo>
                  <a:lnTo>
                    <a:pt x="261" y="355"/>
                  </a:lnTo>
                  <a:lnTo>
                    <a:pt x="277" y="342"/>
                  </a:lnTo>
                  <a:lnTo>
                    <a:pt x="294" y="327"/>
                  </a:lnTo>
                  <a:lnTo>
                    <a:pt x="309" y="312"/>
                  </a:lnTo>
                  <a:lnTo>
                    <a:pt x="323" y="296"/>
                  </a:lnTo>
                  <a:lnTo>
                    <a:pt x="338" y="280"/>
                  </a:lnTo>
                  <a:lnTo>
                    <a:pt x="351" y="263"/>
                  </a:lnTo>
                  <a:lnTo>
                    <a:pt x="364" y="244"/>
                  </a:lnTo>
                  <a:lnTo>
                    <a:pt x="376" y="227"/>
                  </a:lnTo>
                  <a:lnTo>
                    <a:pt x="387" y="207"/>
                  </a:lnTo>
                  <a:lnTo>
                    <a:pt x="397" y="188"/>
                  </a:lnTo>
                  <a:lnTo>
                    <a:pt x="407" y="169"/>
                  </a:lnTo>
                  <a:lnTo>
                    <a:pt x="415" y="149"/>
                  </a:lnTo>
                  <a:lnTo>
                    <a:pt x="421" y="128"/>
                  </a:lnTo>
                  <a:lnTo>
                    <a:pt x="428" y="108"/>
                  </a:lnTo>
                  <a:lnTo>
                    <a:pt x="434" y="86"/>
                  </a:lnTo>
                  <a:lnTo>
                    <a:pt x="438" y="65"/>
                  </a:lnTo>
                  <a:lnTo>
                    <a:pt x="442" y="43"/>
                  </a:lnTo>
                  <a:lnTo>
                    <a:pt x="445" y="22"/>
                  </a:lnTo>
                  <a:lnTo>
                    <a:pt x="44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5867082" y="2467611"/>
              <a:ext cx="23813" cy="93663"/>
            </a:xfrm>
            <a:custGeom>
              <a:avLst/>
              <a:gdLst>
                <a:gd name="T0" fmla="*/ 45 w 45"/>
                <a:gd name="T1" fmla="*/ 179 h 179"/>
                <a:gd name="T2" fmla="*/ 44 w 45"/>
                <a:gd name="T3" fmla="*/ 155 h 179"/>
                <a:gd name="T4" fmla="*/ 41 w 45"/>
                <a:gd name="T5" fmla="*/ 133 h 179"/>
                <a:gd name="T6" fmla="*/ 36 w 45"/>
                <a:gd name="T7" fmla="*/ 110 h 179"/>
                <a:gd name="T8" fmla="*/ 31 w 45"/>
                <a:gd name="T9" fmla="*/ 88 h 179"/>
                <a:gd name="T10" fmla="*/ 26 w 45"/>
                <a:gd name="T11" fmla="*/ 65 h 179"/>
                <a:gd name="T12" fmla="*/ 18 w 45"/>
                <a:gd name="T13" fmla="*/ 43 h 179"/>
                <a:gd name="T14" fmla="*/ 10 w 45"/>
                <a:gd name="T15" fmla="*/ 22 h 179"/>
                <a:gd name="T16" fmla="*/ 0 w 45"/>
                <a:gd name="T1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79">
                  <a:moveTo>
                    <a:pt x="45" y="179"/>
                  </a:moveTo>
                  <a:lnTo>
                    <a:pt x="44" y="155"/>
                  </a:lnTo>
                  <a:lnTo>
                    <a:pt x="41" y="133"/>
                  </a:lnTo>
                  <a:lnTo>
                    <a:pt x="36" y="110"/>
                  </a:lnTo>
                  <a:lnTo>
                    <a:pt x="31" y="88"/>
                  </a:lnTo>
                  <a:lnTo>
                    <a:pt x="26" y="65"/>
                  </a:lnTo>
                  <a:lnTo>
                    <a:pt x="18" y="43"/>
                  </a:lnTo>
                  <a:lnTo>
                    <a:pt x="10" y="2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Line 39"/>
            <p:cNvSpPr>
              <a:spLocks noChangeShapeType="1"/>
            </p:cNvSpPr>
            <p:nvPr/>
          </p:nvSpPr>
          <p:spPr bwMode="auto">
            <a:xfrm flipH="1" flipV="1">
              <a:off x="5928994" y="2593023"/>
              <a:ext cx="15875" cy="95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2"/>
          <a:srcRect l="774" t="805" r="575" b="834"/>
          <a:stretch/>
        </p:blipFill>
        <p:spPr>
          <a:xfrm>
            <a:off x="2963426" y="3831445"/>
            <a:ext cx="3532812" cy="22254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3958" y="902977"/>
            <a:ext cx="3087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  <a:cs typeface="Times New Roman" pitchFamily="18" charset="0"/>
              </a:rPr>
              <a:t>PLT</a:t>
            </a:r>
            <a:r>
              <a:rPr lang="en-US" b="1" dirty="0">
                <a:cs typeface="Times New Roman" pitchFamily="18" charset="0"/>
              </a:rPr>
              <a:t> (</a:t>
            </a:r>
            <a:r>
              <a:rPr lang="en-US" b="1" dirty="0">
                <a:solidFill>
                  <a:srgbClr val="0033CC"/>
                </a:solidFill>
                <a:cs typeface="Times New Roman" pitchFamily="18" charset="0"/>
              </a:rPr>
              <a:t>P</a:t>
            </a:r>
            <a:r>
              <a:rPr lang="en-US" b="1" dirty="0">
                <a:cs typeface="Times New Roman" pitchFamily="18" charset="0"/>
              </a:rPr>
              <a:t>in-</a:t>
            </a:r>
            <a:r>
              <a:rPr lang="en-US" b="1" dirty="0">
                <a:solidFill>
                  <a:srgbClr val="0033CC"/>
                </a:solidFill>
                <a:cs typeface="Times New Roman" pitchFamily="18" charset="0"/>
              </a:rPr>
              <a:t>L</a:t>
            </a:r>
            <a:r>
              <a:rPr lang="en-US" b="1" dirty="0">
                <a:cs typeface="Times New Roman" pitchFamily="18" charset="0"/>
              </a:rPr>
              <a:t>oading </a:t>
            </a:r>
            <a:r>
              <a:rPr lang="en-US" b="1" dirty="0">
                <a:solidFill>
                  <a:srgbClr val="0033CC"/>
                </a:solidFill>
                <a:cs typeface="Times New Roman" pitchFamily="18" charset="0"/>
              </a:rPr>
              <a:t>T</a:t>
            </a:r>
            <a:r>
              <a:rPr lang="en-US" b="1" dirty="0">
                <a:cs typeface="Times New Roman" pitchFamily="18" charset="0"/>
              </a:rPr>
              <a:t>ension)</a:t>
            </a:r>
            <a:endParaRPr lang="ru-RU" dirty="0"/>
          </a:p>
        </p:txBody>
      </p:sp>
      <p:sp>
        <p:nvSpPr>
          <p:cNvPr id="52" name="Прямоугольник 3"/>
          <p:cNvSpPr>
            <a:spLocks noChangeArrowheads="1"/>
          </p:cNvSpPr>
          <p:nvPr/>
        </p:nvSpPr>
        <p:spPr bwMode="auto">
          <a:xfrm>
            <a:off x="4362727" y="3956363"/>
            <a:ext cx="213351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647700" algn="l"/>
                <a:tab pos="1062038" algn="l"/>
                <a:tab pos="6408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647700" algn="l"/>
                <a:tab pos="1062038" algn="l"/>
                <a:tab pos="6408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47700" algn="l"/>
                <a:tab pos="1062038" algn="l"/>
                <a:tab pos="6408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47700" algn="l"/>
                <a:tab pos="1062038" algn="l"/>
                <a:tab pos="6408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47700" algn="l"/>
                <a:tab pos="1062038" algn="l"/>
                <a:tab pos="6408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  <a:tab pos="1062038" algn="l"/>
                <a:tab pos="6408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  <a:tab pos="1062038" algn="l"/>
                <a:tab pos="6408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  <a:tab pos="1062038" algn="l"/>
                <a:tab pos="6408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  <a:tab pos="1062038" algn="l"/>
                <a:tab pos="6408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altLang="ru-RU" sz="1100" b="1" dirty="0" smtClean="0">
                <a:latin typeface="+mn-lt"/>
                <a:ea typeface="SimSun" panose="02010600030101010101" pitchFamily="2" charset="-122"/>
              </a:rPr>
              <a:t>Амплитуда</a:t>
            </a:r>
            <a:endParaRPr lang="ru-RU" altLang="ru-RU" sz="1100" b="1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53" name="Прямоугольник 3"/>
          <p:cNvSpPr>
            <a:spLocks noChangeArrowheads="1"/>
          </p:cNvSpPr>
          <p:nvPr/>
        </p:nvSpPr>
        <p:spPr bwMode="auto">
          <a:xfrm>
            <a:off x="4362727" y="4108832"/>
            <a:ext cx="2133511" cy="31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647700" algn="l"/>
                <a:tab pos="1062038" algn="l"/>
                <a:tab pos="6408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647700" algn="l"/>
                <a:tab pos="1062038" algn="l"/>
                <a:tab pos="6408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47700" algn="l"/>
                <a:tab pos="1062038" algn="l"/>
                <a:tab pos="6408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47700" algn="l"/>
                <a:tab pos="1062038" algn="l"/>
                <a:tab pos="6408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47700" algn="l"/>
                <a:tab pos="1062038" algn="l"/>
                <a:tab pos="6408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  <a:tab pos="1062038" algn="l"/>
                <a:tab pos="6408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  <a:tab pos="1062038" algn="l"/>
                <a:tab pos="6408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  <a:tab pos="1062038" algn="l"/>
                <a:tab pos="6408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  <a:tab pos="1062038" algn="l"/>
                <a:tab pos="6408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altLang="ru-RU" sz="1100" b="1" dirty="0" smtClean="0">
                <a:latin typeface="+mn-lt"/>
                <a:ea typeface="SimSun" panose="02010600030101010101" pitchFamily="2" charset="-122"/>
              </a:rPr>
              <a:t>Нагрузка</a:t>
            </a:r>
            <a:endParaRPr lang="ru-RU" altLang="ru-RU" sz="1100" b="1" dirty="0">
              <a:latin typeface="+mn-lt"/>
              <a:ea typeface="SimSun" panose="02010600030101010101" pitchFamily="2" charset="-122"/>
            </a:endParaRPr>
          </a:p>
        </p:txBody>
      </p:sp>
      <p:pic>
        <p:nvPicPr>
          <p:cNvPr id="54" name="Picture 5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6477000"/>
            <a:ext cx="10080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/>
          <p:cNvPicPr/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347" y="3876671"/>
            <a:ext cx="1688628" cy="851881"/>
          </a:xfrm>
          <a:prstGeom prst="rect">
            <a:avLst/>
          </a:prstGeom>
          <a:noFill/>
        </p:spPr>
      </p:pic>
      <p:pic>
        <p:nvPicPr>
          <p:cNvPr id="57" name="Рисунок 4" descr="Zry-4"/>
          <p:cNvPicPr>
            <a:picLocks noChangeAspect="1" noChangeArrowheads="1"/>
          </p:cNvPicPr>
          <p:nvPr/>
        </p:nvPicPr>
        <p:blipFill>
          <a:blip r:embed="rId16" cstate="print">
            <a:lum contrast="-20000"/>
          </a:blip>
          <a:srcRect/>
          <a:stretch>
            <a:fillRect/>
          </a:stretch>
        </p:blipFill>
        <p:spPr bwMode="auto">
          <a:xfrm>
            <a:off x="271872" y="3952542"/>
            <a:ext cx="2448464" cy="189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60400" y="1"/>
            <a:ext cx="8267700" cy="88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kern="0" dirty="0" smtClean="0"/>
              <a:t>Скорость ЗГР. Предельная температура.</a:t>
            </a:r>
            <a:endParaRPr lang="ru-RU" altLang="ru-RU" sz="2800" kern="0" baseline="-25000" dirty="0" smtClean="0"/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348" y="1627168"/>
            <a:ext cx="4163942" cy="1053167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" y="1067371"/>
            <a:ext cx="4586505" cy="4150722"/>
          </a:xfrm>
          <a:prstGeom prst="rect">
            <a:avLst/>
          </a:prstGeom>
        </p:spPr>
      </p:pic>
      <p:sp>
        <p:nvSpPr>
          <p:cNvPr id="1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948738" y="6448425"/>
            <a:ext cx="679450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6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 dirty="0" smtClean="0">
                <a:solidFill>
                  <a:schemeClr val="hlink"/>
                </a:solidFill>
              </a:rPr>
              <a:t>7</a:t>
            </a:r>
          </a:p>
        </p:txBody>
      </p:sp>
      <p:sp>
        <p:nvSpPr>
          <p:cNvPr id="16" name="Прямоугольник 13"/>
          <p:cNvSpPr>
            <a:spLocks noChangeArrowheads="1"/>
          </p:cNvSpPr>
          <p:nvPr/>
        </p:nvSpPr>
        <p:spPr bwMode="auto">
          <a:xfrm>
            <a:off x="4914191" y="3158258"/>
            <a:ext cx="26566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Э110опт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Arial"/>
                <a:ea typeface="Times New Roman"/>
                <a:cs typeface="Arial"/>
              </a:rPr>
              <a:t>Э635М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rgbClr val="0070C0"/>
                </a:solidFill>
              </a:rPr>
              <a:t>Zircaloy-4</a:t>
            </a:r>
            <a:endParaRPr lang="ru-RU" sz="1600" b="1" dirty="0" smtClean="0">
              <a:solidFill>
                <a:srgbClr val="0070C0"/>
              </a:solidFill>
            </a:endParaRPr>
          </a:p>
        </p:txBody>
      </p:sp>
      <p:sp>
        <p:nvSpPr>
          <p:cNvPr id="17" name="Прямоугольник 15"/>
          <p:cNvSpPr>
            <a:spLocks noChangeArrowheads="1"/>
          </p:cNvSpPr>
          <p:nvPr/>
        </p:nvSpPr>
        <p:spPr bwMode="auto">
          <a:xfrm>
            <a:off x="4948194" y="2765338"/>
            <a:ext cx="4789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Температура иммунитета сплава к ЗГР, </a:t>
            </a:r>
            <a:r>
              <a:rPr lang="ru-RU" sz="1600" dirty="0" smtClean="0">
                <a:latin typeface="Calibri"/>
                <a:cs typeface="Calibri"/>
              </a:rPr>
              <a:t>°С</a:t>
            </a:r>
            <a:endParaRPr lang="ru-RU" sz="1600" dirty="0"/>
          </a:p>
        </p:txBody>
      </p:sp>
      <p:sp>
        <p:nvSpPr>
          <p:cNvPr id="18" name="Прямоугольник 13"/>
          <p:cNvSpPr>
            <a:spLocks noChangeArrowheads="1"/>
          </p:cNvSpPr>
          <p:nvPr/>
        </p:nvSpPr>
        <p:spPr bwMode="auto">
          <a:xfrm>
            <a:off x="6980735" y="3152162"/>
            <a:ext cx="26566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260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Arial"/>
                <a:ea typeface="Times New Roman"/>
                <a:cs typeface="Arial"/>
              </a:rPr>
              <a:t>295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70C0"/>
                </a:solidFill>
              </a:rPr>
              <a:t>310</a:t>
            </a:r>
          </a:p>
        </p:txBody>
      </p:sp>
      <p:sp>
        <p:nvSpPr>
          <p:cNvPr id="19" name="Прямоугольник 15"/>
          <p:cNvSpPr>
            <a:spLocks noChangeArrowheads="1"/>
          </p:cNvSpPr>
          <p:nvPr/>
        </p:nvSpPr>
        <p:spPr bwMode="auto">
          <a:xfrm>
            <a:off x="660400" y="5272459"/>
            <a:ext cx="47894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Расчетная температура на поверхности оболочки в реактора </a:t>
            </a:r>
            <a:r>
              <a:rPr lang="en-US" sz="1600" dirty="0" smtClean="0"/>
              <a:t>PWR, </a:t>
            </a:r>
            <a:r>
              <a:rPr lang="ru-RU" sz="1600" dirty="0">
                <a:latin typeface="Calibri"/>
                <a:cs typeface="Calibri"/>
              </a:rPr>
              <a:t>°С</a:t>
            </a:r>
            <a:endParaRPr lang="ru-RU" sz="1600" dirty="0"/>
          </a:p>
          <a:p>
            <a:pPr algn="ctr"/>
            <a:r>
              <a:rPr lang="en-US" sz="1600" dirty="0" smtClean="0"/>
              <a:t>282 – 350 </a:t>
            </a:r>
            <a:r>
              <a:rPr lang="ru-RU" sz="1600" dirty="0">
                <a:latin typeface="Calibri"/>
                <a:cs typeface="Calibri"/>
              </a:rPr>
              <a:t>°С</a:t>
            </a:r>
            <a:endParaRPr lang="en-US" sz="1600" dirty="0" smtClean="0"/>
          </a:p>
          <a:p>
            <a:pPr algn="ctr"/>
            <a:endParaRPr lang="ru-RU" sz="1600" dirty="0"/>
          </a:p>
        </p:txBody>
      </p:sp>
      <p:sp>
        <p:nvSpPr>
          <p:cNvPr id="12" name="Прямоугольник 15"/>
          <p:cNvSpPr>
            <a:spLocks noChangeArrowheads="1"/>
          </p:cNvSpPr>
          <p:nvPr/>
        </p:nvSpPr>
        <p:spPr bwMode="auto">
          <a:xfrm>
            <a:off x="5167271" y="4472099"/>
            <a:ext cx="4351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Время остывания до </a:t>
            </a:r>
            <a:r>
              <a:rPr lang="ru-RU" sz="1600" dirty="0" err="1" smtClean="0"/>
              <a:t>Т</a:t>
            </a:r>
            <a:r>
              <a:rPr lang="ru-RU" sz="1600" baseline="-25000" dirty="0" err="1" smtClean="0"/>
              <a:t>пред</a:t>
            </a:r>
            <a:r>
              <a:rPr lang="ru-RU" sz="1600" dirty="0" smtClean="0"/>
              <a:t> при сухом хранении, лет</a:t>
            </a:r>
            <a:endParaRPr lang="en-US" sz="1600" dirty="0" smtClean="0"/>
          </a:p>
        </p:txBody>
      </p:sp>
      <p:sp>
        <p:nvSpPr>
          <p:cNvPr id="13" name="Прямоугольник 13"/>
          <p:cNvSpPr>
            <a:spLocks noChangeArrowheads="1"/>
          </p:cNvSpPr>
          <p:nvPr/>
        </p:nvSpPr>
        <p:spPr bwMode="auto">
          <a:xfrm>
            <a:off x="4948194" y="5052969"/>
            <a:ext cx="26566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Э110опт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Arial"/>
                <a:ea typeface="Times New Roman"/>
                <a:cs typeface="Arial"/>
              </a:rPr>
              <a:t>Э635М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rgbClr val="0070C0"/>
                </a:solidFill>
              </a:rPr>
              <a:t>Zircaloy-4</a:t>
            </a:r>
            <a:endParaRPr lang="ru-RU" sz="1600" b="1" dirty="0" smtClean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014738" y="5046873"/>
            <a:ext cx="26566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19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Arial"/>
                <a:ea typeface="Times New Roman"/>
                <a:cs typeface="Arial"/>
              </a:rPr>
              <a:t>11,5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15" name="Прямоугольник 15"/>
          <p:cNvSpPr>
            <a:spLocks noChangeArrowheads="1"/>
          </p:cNvSpPr>
          <p:nvPr/>
        </p:nvSpPr>
        <p:spPr bwMode="auto">
          <a:xfrm>
            <a:off x="7938193" y="4732211"/>
            <a:ext cx="4048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0070C0"/>
                </a:solidFill>
              </a:rPr>
              <a:t>[</a:t>
            </a:r>
            <a:r>
              <a:rPr lang="ru-RU" sz="800" dirty="0" smtClean="0">
                <a:solidFill>
                  <a:srgbClr val="0070C0"/>
                </a:solidFill>
              </a:rPr>
              <a:t>1</a:t>
            </a:r>
            <a:r>
              <a:rPr lang="en-US" sz="800" dirty="0" smtClean="0">
                <a:solidFill>
                  <a:srgbClr val="0070C0"/>
                </a:solidFill>
              </a:rPr>
              <a:t>]</a:t>
            </a:r>
            <a:endParaRPr lang="ru-RU" sz="800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5"/>
          <p:cNvSpPr>
            <a:spLocks noChangeArrowheads="1"/>
          </p:cNvSpPr>
          <p:nvPr/>
        </p:nvSpPr>
        <p:spPr bwMode="auto">
          <a:xfrm>
            <a:off x="1454529" y="6446404"/>
            <a:ext cx="74735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just">
              <a:buFontTx/>
              <a:buAutoNum type="arabicPeriod"/>
            </a:pPr>
            <a:r>
              <a:rPr lang="en-US" sz="700" dirty="0">
                <a:solidFill>
                  <a:srgbClr val="3333FF"/>
                </a:solidFill>
              </a:rPr>
              <a:t>RASHID, J., MACHIELS, A., Threat of hydride re-orientation to spent fuel </a:t>
            </a:r>
            <a:r>
              <a:rPr lang="en-US" sz="700" dirty="0" smtClean="0">
                <a:solidFill>
                  <a:srgbClr val="3333FF"/>
                </a:solidFill>
              </a:rPr>
              <a:t>integrity</a:t>
            </a:r>
            <a:r>
              <a:rPr lang="ru-RU" sz="700" dirty="0" smtClean="0">
                <a:solidFill>
                  <a:srgbClr val="3333FF"/>
                </a:solidFill>
              </a:rPr>
              <a:t> </a:t>
            </a:r>
            <a:r>
              <a:rPr lang="en-US" sz="700" dirty="0" smtClean="0">
                <a:solidFill>
                  <a:srgbClr val="3333FF"/>
                </a:solidFill>
              </a:rPr>
              <a:t>during </a:t>
            </a:r>
            <a:r>
              <a:rPr lang="en-US" sz="700" dirty="0">
                <a:solidFill>
                  <a:srgbClr val="3333FF"/>
                </a:solidFill>
              </a:rPr>
              <a:t>transportation accidents: myth or reality? Proc. Inter. LWR Fuel </a:t>
            </a:r>
            <a:r>
              <a:rPr lang="en-US" sz="700" dirty="0" smtClean="0">
                <a:solidFill>
                  <a:srgbClr val="3333FF"/>
                </a:solidFill>
              </a:rPr>
              <a:t>Performance</a:t>
            </a:r>
            <a:r>
              <a:rPr lang="ru-RU" sz="700" dirty="0" smtClean="0">
                <a:solidFill>
                  <a:srgbClr val="3333FF"/>
                </a:solidFill>
              </a:rPr>
              <a:t> </a:t>
            </a:r>
            <a:r>
              <a:rPr lang="en-US" sz="700" dirty="0" smtClean="0">
                <a:solidFill>
                  <a:srgbClr val="3333FF"/>
                </a:solidFill>
              </a:rPr>
              <a:t>Meeting</a:t>
            </a:r>
            <a:r>
              <a:rPr lang="en-US" sz="700" dirty="0">
                <a:solidFill>
                  <a:srgbClr val="3333FF"/>
                </a:solidFill>
              </a:rPr>
              <a:t>, San Francisco, CA., (2007), paper 1039.</a:t>
            </a:r>
          </a:p>
        </p:txBody>
      </p:sp>
    </p:spTree>
    <p:extLst>
      <p:ext uri="{BB962C8B-B14F-4D97-AF65-F5344CB8AC3E}">
        <p14:creationId xmlns:p14="http://schemas.microsoft.com/office/powerpoint/2010/main" val="275832373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/>
              <a:t>Метод «постоянного перемещения»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01817"/>
            <a:ext cx="4064000" cy="2870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702" y="2990850"/>
            <a:ext cx="4964885" cy="3062568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99" y="1143932"/>
            <a:ext cx="2496955" cy="15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748" y="1101817"/>
            <a:ext cx="1567396" cy="52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2905" y="4349701"/>
            <a:ext cx="2942682" cy="1420164"/>
          </a:xfrm>
          <a:prstGeom prst="rect">
            <a:avLst/>
          </a:prstGeom>
        </p:spPr>
      </p:pic>
      <p:sp>
        <p:nvSpPr>
          <p:cNvPr id="19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948738" y="6448425"/>
            <a:ext cx="679450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8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 dirty="0" smtClean="0">
                <a:solidFill>
                  <a:schemeClr val="hlink"/>
                </a:solidFill>
              </a:rPr>
              <a:t>8</a:t>
            </a:r>
          </a:p>
        </p:txBody>
      </p:sp>
      <p:pic>
        <p:nvPicPr>
          <p:cNvPr id="11" name="Picture 5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6477000"/>
            <a:ext cx="10080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60400" y="1"/>
            <a:ext cx="8267700" cy="88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kern="0" dirty="0" smtClean="0"/>
              <a:t>Пороговый коэффициент интенсивности напряжений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948738" y="6448425"/>
            <a:ext cx="679450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 dirty="0" smtClean="0">
                <a:solidFill>
                  <a:schemeClr val="hlink"/>
                </a:solidFill>
              </a:rPr>
              <a:t>9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788" y="1058702"/>
            <a:ext cx="4691297" cy="3957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92535" y="5043590"/>
                <a:ext cx="1499706" cy="443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IH</m:t>
                          </m:r>
                        </m:sub>
                      </m:sSub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num>
                        <m:den>
                          <m: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</m:rad>
                        </m:den>
                      </m:f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</m:t>
                          </m:r>
                        </m:den>
                      </m:f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535" y="5043590"/>
                <a:ext cx="1499706" cy="443583"/>
              </a:xfrm>
              <a:prstGeom prst="rect">
                <a:avLst/>
              </a:prstGeom>
              <a:blipFill>
                <a:blip r:embed="rId6"/>
                <a:stretch>
                  <a:fillRect l="-2033" r="-3659" b="-95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480646" y="5589158"/>
                <a:ext cx="1611595" cy="728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ru-RU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𝐼𝐻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1,21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646" y="5589158"/>
                <a:ext cx="1611595" cy="7288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156002" y="1952403"/>
            <a:ext cx="26566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Э110опт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Arial"/>
                <a:ea typeface="Times New Roman"/>
                <a:cs typeface="Arial"/>
              </a:rPr>
              <a:t>Э635М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rgbClr val="0070C0"/>
                </a:solidFill>
              </a:rPr>
              <a:t>Zircaloy-4</a:t>
            </a:r>
            <a:endParaRPr lang="ru-RU" sz="1600" b="1" dirty="0" smtClean="0">
              <a:solidFill>
                <a:srgbClr val="0070C0"/>
              </a:solidFill>
            </a:endParaRPr>
          </a:p>
        </p:txBody>
      </p:sp>
      <p:sp>
        <p:nvSpPr>
          <p:cNvPr id="15" name="Прямоугольник 15"/>
          <p:cNvSpPr>
            <a:spLocks noChangeArrowheads="1"/>
          </p:cNvSpPr>
          <p:nvPr/>
        </p:nvSpPr>
        <p:spPr bwMode="auto">
          <a:xfrm>
            <a:off x="5190005" y="1559483"/>
            <a:ext cx="4789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Минимальное значение </a:t>
            </a:r>
            <a:r>
              <a:rPr lang="en-US" sz="1600" dirty="0" smtClean="0"/>
              <a:t>K</a:t>
            </a:r>
            <a:r>
              <a:rPr lang="en-US" sz="1600" baseline="-25000" dirty="0" smtClean="0"/>
              <a:t>IH</a:t>
            </a:r>
            <a:r>
              <a:rPr lang="ru-RU" sz="1600" dirty="0" smtClean="0"/>
              <a:t>, МПа·м</a:t>
            </a:r>
            <a:r>
              <a:rPr lang="ru-RU" sz="1600" baseline="30000" dirty="0" smtClean="0"/>
              <a:t>1/2</a:t>
            </a:r>
            <a:endParaRPr lang="ru-RU" sz="1600" baseline="30000" dirty="0"/>
          </a:p>
        </p:txBody>
      </p:sp>
      <p:sp>
        <p:nvSpPr>
          <p:cNvPr id="16" name="Прямоугольник 13"/>
          <p:cNvSpPr>
            <a:spLocks noChangeArrowheads="1"/>
          </p:cNvSpPr>
          <p:nvPr/>
        </p:nvSpPr>
        <p:spPr bwMode="auto">
          <a:xfrm>
            <a:off x="7222546" y="1946307"/>
            <a:ext cx="26566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11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Arial"/>
                <a:ea typeface="Times New Roman"/>
                <a:cs typeface="Arial"/>
              </a:rPr>
              <a:t>7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70C0"/>
                </a:solidFill>
              </a:rPr>
              <a:t>5</a:t>
            </a:r>
            <a:endParaRPr lang="ru-RU" sz="1600" b="1" dirty="0" smtClean="0">
              <a:solidFill>
                <a:srgbClr val="0070C0"/>
              </a:solidFill>
            </a:endParaRPr>
          </a:p>
        </p:txBody>
      </p:sp>
      <p:sp>
        <p:nvSpPr>
          <p:cNvPr id="17" name="Прямоугольник 15"/>
          <p:cNvSpPr>
            <a:spLocks noChangeArrowheads="1"/>
          </p:cNvSpPr>
          <p:nvPr/>
        </p:nvSpPr>
        <p:spPr bwMode="auto">
          <a:xfrm>
            <a:off x="3092241" y="5481436"/>
            <a:ext cx="4048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0070C0"/>
                </a:solidFill>
              </a:rPr>
              <a:t>[</a:t>
            </a:r>
            <a:r>
              <a:rPr lang="ru-RU" sz="800" dirty="0" smtClean="0">
                <a:solidFill>
                  <a:srgbClr val="0070C0"/>
                </a:solidFill>
              </a:rPr>
              <a:t>1</a:t>
            </a:r>
            <a:r>
              <a:rPr lang="en-US" sz="800" dirty="0" smtClean="0">
                <a:solidFill>
                  <a:srgbClr val="0070C0"/>
                </a:solidFill>
              </a:rPr>
              <a:t>]</a:t>
            </a:r>
            <a:endParaRPr lang="ru-RU" sz="800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5"/>
          <p:cNvSpPr>
            <a:spLocks noChangeArrowheads="1"/>
          </p:cNvSpPr>
          <p:nvPr/>
        </p:nvSpPr>
        <p:spPr bwMode="auto">
          <a:xfrm>
            <a:off x="1454529" y="6446404"/>
            <a:ext cx="747357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just">
              <a:buFontTx/>
              <a:buAutoNum type="arabicPeriod"/>
            </a:pPr>
            <a:r>
              <a:rPr lang="en-US" sz="700" dirty="0">
                <a:solidFill>
                  <a:srgbClr val="3333FF"/>
                </a:solidFill>
              </a:rPr>
              <a:t>TIFFANY, C.F., MASTERS, J.N., Applied Fracture Mechanics, Fracture </a:t>
            </a:r>
            <a:r>
              <a:rPr lang="en-US" sz="700" dirty="0" smtClean="0">
                <a:solidFill>
                  <a:srgbClr val="3333FF"/>
                </a:solidFill>
              </a:rPr>
              <a:t>Toughness</a:t>
            </a:r>
            <a:r>
              <a:rPr lang="ru-RU" sz="700" dirty="0" smtClean="0">
                <a:solidFill>
                  <a:srgbClr val="3333FF"/>
                </a:solidFill>
              </a:rPr>
              <a:t> </a:t>
            </a:r>
            <a:r>
              <a:rPr lang="en-US" sz="700" dirty="0" smtClean="0">
                <a:solidFill>
                  <a:srgbClr val="3333FF"/>
                </a:solidFill>
              </a:rPr>
              <a:t>Testing </a:t>
            </a:r>
            <a:r>
              <a:rPr lang="en-US" sz="700" dirty="0">
                <a:solidFill>
                  <a:srgbClr val="3333FF"/>
                </a:solidFill>
              </a:rPr>
              <a:t>and its Applications, J.R. LOW AND W.F. BROWN, Symposium </a:t>
            </a:r>
            <a:r>
              <a:rPr lang="en-US" sz="700" dirty="0" smtClean="0">
                <a:solidFill>
                  <a:srgbClr val="3333FF"/>
                </a:solidFill>
              </a:rPr>
              <a:t>Chairmen,</a:t>
            </a:r>
            <a:r>
              <a:rPr lang="ru-RU" sz="700" dirty="0" smtClean="0">
                <a:solidFill>
                  <a:srgbClr val="3333FF"/>
                </a:solidFill>
              </a:rPr>
              <a:t> </a:t>
            </a:r>
            <a:r>
              <a:rPr lang="en-US" sz="700" dirty="0" smtClean="0">
                <a:solidFill>
                  <a:srgbClr val="3333FF"/>
                </a:solidFill>
              </a:rPr>
              <a:t>ASTM </a:t>
            </a:r>
            <a:r>
              <a:rPr lang="en-US" sz="700" dirty="0">
                <a:solidFill>
                  <a:srgbClr val="3333FF"/>
                </a:solidFill>
              </a:rPr>
              <a:t>STP 381, American Society for Testing and Materials, (1965), 249-277</a:t>
            </a:r>
            <a:r>
              <a:rPr lang="en-US" sz="700" dirty="0" smtClean="0">
                <a:solidFill>
                  <a:srgbClr val="3333FF"/>
                </a:solidFill>
              </a:rPr>
              <a:t>.</a:t>
            </a:r>
            <a:endParaRPr lang="ru-RU" sz="700" dirty="0" smtClean="0">
              <a:solidFill>
                <a:srgbClr val="3333FF"/>
              </a:solidFill>
            </a:endParaRPr>
          </a:p>
          <a:p>
            <a:pPr marL="228600" indent="-228600" algn="just">
              <a:buFontTx/>
              <a:buAutoNum type="arabicPeriod"/>
            </a:pPr>
            <a:r>
              <a:rPr lang="en-US" sz="700" dirty="0">
                <a:solidFill>
                  <a:srgbClr val="3333FF"/>
                </a:solidFill>
              </a:rPr>
              <a:t>BRACH, E.W., Cladding consideration for the transportation and storage of spent </a:t>
            </a:r>
            <a:r>
              <a:rPr lang="en-US" sz="700" dirty="0" smtClean="0">
                <a:solidFill>
                  <a:srgbClr val="3333FF"/>
                </a:solidFill>
              </a:rPr>
              <a:t>fuel,</a:t>
            </a:r>
            <a:r>
              <a:rPr lang="ru-RU" sz="700" dirty="0" smtClean="0">
                <a:solidFill>
                  <a:srgbClr val="3333FF"/>
                </a:solidFill>
              </a:rPr>
              <a:t> </a:t>
            </a:r>
            <a:r>
              <a:rPr lang="en-US" sz="700" dirty="0" smtClean="0">
                <a:solidFill>
                  <a:srgbClr val="3333FF"/>
                </a:solidFill>
              </a:rPr>
              <a:t>USNRC </a:t>
            </a:r>
            <a:r>
              <a:rPr lang="en-US" sz="700" dirty="0">
                <a:solidFill>
                  <a:srgbClr val="3333FF"/>
                </a:solidFill>
              </a:rPr>
              <a:t>Interim Staff Guidance – 11, Revision 3, Spent Fuel Project Office, (2003).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5156002" y="3604215"/>
            <a:ext cx="26566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Э110опт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Arial"/>
                <a:ea typeface="Times New Roman"/>
                <a:cs typeface="Arial"/>
              </a:rPr>
              <a:t>Э635М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rgbClr val="0070C0"/>
                </a:solidFill>
              </a:rPr>
              <a:t>Zircaloy-4</a:t>
            </a:r>
            <a:endParaRPr lang="ru-RU" sz="1600" b="1" dirty="0" smtClean="0">
              <a:solidFill>
                <a:srgbClr val="0070C0"/>
              </a:solidFill>
            </a:endParaRPr>
          </a:p>
        </p:txBody>
      </p:sp>
      <p:sp>
        <p:nvSpPr>
          <p:cNvPr id="21" name="Прямоугольник 15"/>
          <p:cNvSpPr>
            <a:spLocks noChangeArrowheads="1"/>
          </p:cNvSpPr>
          <p:nvPr/>
        </p:nvSpPr>
        <p:spPr bwMode="auto">
          <a:xfrm>
            <a:off x="5190005" y="3211295"/>
            <a:ext cx="4789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Необходимые напряжения для старта ЗГР, МПа</a:t>
            </a:r>
            <a:endParaRPr lang="ru-RU" sz="1600" dirty="0"/>
          </a:p>
        </p:txBody>
      </p:sp>
      <p:sp>
        <p:nvSpPr>
          <p:cNvPr id="22" name="Прямоугольник 13"/>
          <p:cNvSpPr>
            <a:spLocks noChangeArrowheads="1"/>
          </p:cNvSpPr>
          <p:nvPr/>
        </p:nvSpPr>
        <p:spPr bwMode="auto">
          <a:xfrm>
            <a:off x="7222546" y="3598119"/>
            <a:ext cx="26566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800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Arial"/>
                <a:ea typeface="Times New Roman"/>
                <a:cs typeface="Arial"/>
              </a:rPr>
              <a:t>510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70C0"/>
                </a:solidFill>
              </a:rPr>
              <a:t>360</a:t>
            </a:r>
          </a:p>
        </p:txBody>
      </p:sp>
      <p:sp>
        <p:nvSpPr>
          <p:cNvPr id="23" name="Прямоугольник 15"/>
          <p:cNvSpPr>
            <a:spLocks noChangeArrowheads="1"/>
          </p:cNvSpPr>
          <p:nvPr/>
        </p:nvSpPr>
        <p:spPr bwMode="auto">
          <a:xfrm>
            <a:off x="5004077" y="4980182"/>
            <a:ext cx="47894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Допустимые напряжения при сухом хранении, согласно </a:t>
            </a:r>
            <a:r>
              <a:rPr lang="en-US" sz="1600" dirty="0" smtClean="0"/>
              <a:t>NRC</a:t>
            </a:r>
            <a:r>
              <a:rPr lang="ru-RU" sz="1600" dirty="0" smtClean="0"/>
              <a:t>, МПа</a:t>
            </a:r>
            <a:endParaRPr lang="en-US" sz="1600" dirty="0" smtClean="0"/>
          </a:p>
          <a:p>
            <a:pPr algn="ctr"/>
            <a:endParaRPr lang="ru-RU" sz="600" b="1" dirty="0" smtClean="0"/>
          </a:p>
          <a:p>
            <a:pPr algn="ctr"/>
            <a:r>
              <a:rPr lang="en-US" sz="1600" b="1" dirty="0" smtClean="0"/>
              <a:t>90</a:t>
            </a:r>
            <a:endParaRPr lang="ru-RU" sz="1600" b="1" dirty="0"/>
          </a:p>
        </p:txBody>
      </p:sp>
      <p:sp>
        <p:nvSpPr>
          <p:cNvPr id="24" name="Прямоугольник 15"/>
          <p:cNvSpPr>
            <a:spLocks noChangeArrowheads="1"/>
          </p:cNvSpPr>
          <p:nvPr/>
        </p:nvSpPr>
        <p:spPr bwMode="auto">
          <a:xfrm>
            <a:off x="8282985" y="5220992"/>
            <a:ext cx="4048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0070C0"/>
                </a:solidFill>
              </a:rPr>
              <a:t>[2]</a:t>
            </a:r>
            <a:endParaRPr lang="ru-RU" sz="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609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9306</TotalTime>
  <Words>883</Words>
  <Application>Microsoft Office PowerPoint</Application>
  <PresentationFormat>Лист A4 (210x297 мм)</PresentationFormat>
  <Paragraphs>147</Paragraphs>
  <Slides>12</Slides>
  <Notes>4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SimSun</vt:lpstr>
      <vt:lpstr>Arial</vt:lpstr>
      <vt:lpstr>Calibri</vt:lpstr>
      <vt:lpstr>Cambria Math</vt:lpstr>
      <vt:lpstr>Times New Roman</vt:lpstr>
      <vt:lpstr>b-default</vt:lpstr>
      <vt:lpstr>Презентация PowerPoint</vt:lpstr>
      <vt:lpstr>Презентация PowerPoint</vt:lpstr>
      <vt:lpstr>Условия для ЗГР и основные параметры</vt:lpstr>
      <vt:lpstr>Пороговые условия для начала ЗГР</vt:lpstr>
      <vt:lpstr>Презентация PowerPoint</vt:lpstr>
      <vt:lpstr>Схема нагружения и выхода на температурный режим</vt:lpstr>
      <vt:lpstr>Презентация PowerPoint</vt:lpstr>
      <vt:lpstr>Метод «постоянного перемещения»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Ilya</dc:creator>
  <cp:lastModifiedBy>Николай</cp:lastModifiedBy>
  <cp:revision>364</cp:revision>
  <cp:lastPrinted>2019-05-23T13:28:56Z</cp:lastPrinted>
  <dcterms:created xsi:type="dcterms:W3CDTF">2011-08-02T09:38:54Z</dcterms:created>
  <dcterms:modified xsi:type="dcterms:W3CDTF">2019-05-23T13:29:17Z</dcterms:modified>
</cp:coreProperties>
</file>