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6" r:id="rId3"/>
    <p:sldMasterId id="2147483700" r:id="rId4"/>
  </p:sldMasterIdLst>
  <p:notesMasterIdLst>
    <p:notesMasterId r:id="rId34"/>
  </p:notesMasterIdLst>
  <p:sldIdLst>
    <p:sldId id="257" r:id="rId5"/>
    <p:sldId id="462" r:id="rId6"/>
    <p:sldId id="505" r:id="rId7"/>
    <p:sldId id="447" r:id="rId8"/>
    <p:sldId id="418" r:id="rId9"/>
    <p:sldId id="419" r:id="rId10"/>
    <p:sldId id="497" r:id="rId11"/>
    <p:sldId id="478" r:id="rId12"/>
    <p:sldId id="500" r:id="rId13"/>
    <p:sldId id="488" r:id="rId14"/>
    <p:sldId id="487" r:id="rId15"/>
    <p:sldId id="480" r:id="rId16"/>
    <p:sldId id="506" r:id="rId17"/>
    <p:sldId id="479" r:id="rId18"/>
    <p:sldId id="499" r:id="rId19"/>
    <p:sldId id="482" r:id="rId20"/>
    <p:sldId id="476" r:id="rId21"/>
    <p:sldId id="501" r:id="rId22"/>
    <p:sldId id="477" r:id="rId23"/>
    <p:sldId id="502" r:id="rId24"/>
    <p:sldId id="495" r:id="rId25"/>
    <p:sldId id="503" r:id="rId26"/>
    <p:sldId id="507" r:id="rId27"/>
    <p:sldId id="496" r:id="rId28"/>
    <p:sldId id="454" r:id="rId29"/>
    <p:sldId id="504" r:id="rId30"/>
    <p:sldId id="508" r:id="rId31"/>
    <p:sldId id="494" r:id="rId32"/>
    <p:sldId id="33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FFFF"/>
    <a:srgbClr val="0066FF"/>
    <a:srgbClr val="00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D859D-BAF1-4BA4-93C4-71ACDB2DD9B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78156-3A5A-4C6D-8479-89755B2DE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36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0750">
              <a:defRPr/>
            </a:pPr>
            <a:fld id="{FB885AAF-1A03-4C8B-9F06-06C68E193B63}" type="slidenum">
              <a:rPr lang="ru-RU">
                <a:solidFill>
                  <a:srgbClr val="0000FF"/>
                </a:solidFill>
              </a:rPr>
              <a:pPr defTabSz="920750">
                <a:defRPr/>
              </a:pPr>
              <a:t>1</a:t>
            </a:fld>
            <a:endParaRPr lang="ru-RU">
              <a:solidFill>
                <a:srgbClr val="0000FF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78156-3A5A-4C6D-8479-89755B2DE29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403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78156-3A5A-4C6D-8479-89755B2DE29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75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9446232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8720B-AF47-4ED2-A7C3-5B83B734A3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1839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C351-4F55-4EA3-8FE0-6A2931AE8E0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78660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0622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25B5F-4073-4A47-B06C-277525CC4BD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741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AC7F9-BC95-4DF0-BF8A-5AB275437F1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853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E9A2-E608-4DC8-9403-50D12A1AE0A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392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EED5-8A40-43C8-982D-255A540DCF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228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ADD5E-6F1A-46B2-A68B-0E8E6802A9F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0747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65F7F-FEC9-455E-BB88-9940B91788F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0411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C89DF-EA9D-40A6-A1DB-BFA362F96C9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117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15241-23C7-4747-A569-6E5972B2DAE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0060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5FD98-3DDA-4791-BED3-7109CB04CD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1007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1D137-CB1E-4791-8B28-9E679E413F8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0832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9BA7E-6991-427C-A2E5-2DDF698382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2441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41414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41414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0FC949-C63E-41B3-B393-5AB86308CFCE}" type="slidenum">
              <a:rPr lang="ru-RU" altLang="ru-RU">
                <a:solidFill>
                  <a:srgbClr val="414142"/>
                </a:solidFill>
              </a:rPr>
              <a:pPr/>
              <a:t>‹#›</a:t>
            </a:fld>
            <a:endParaRPr lang="ru-RU" altLang="ru-RU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59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9738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25B5F-4073-4A47-B06C-277525CC4BD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765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AC7F9-BC95-4DF0-BF8A-5AB275437F1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1114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E9A2-E608-4DC8-9403-50D12A1AE0A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182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EED5-8A40-43C8-982D-255A540DCF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3901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ADD5E-6F1A-46B2-A68B-0E8E6802A9F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613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AF456-5228-4F98-ABEC-B26176007C7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08554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65F7F-FEC9-455E-BB88-9940B91788F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5090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C89DF-EA9D-40A6-A1DB-BFA362F96C9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5285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5FD98-3DDA-4791-BED3-7109CB04CD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7681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1D137-CB1E-4791-8B28-9E679E413F8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6391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9BA7E-6991-427C-A2E5-2DDF698382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1887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41414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41414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0FC949-C63E-41B3-B393-5AB86308CFCE}" type="slidenum">
              <a:rPr lang="ru-RU" altLang="ru-RU">
                <a:solidFill>
                  <a:srgbClr val="414142"/>
                </a:solidFill>
              </a:rPr>
              <a:pPr/>
              <a:t>‹#›</a:t>
            </a:fld>
            <a:endParaRPr lang="ru-RU" altLang="ru-RU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21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5116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25B5F-4073-4A47-B06C-277525CC4BD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5011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AC7F9-BC95-4DF0-BF8A-5AB275437F1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9752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E9A2-E608-4DC8-9403-50D12A1AE0A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498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36BBB-3424-4F56-8C0F-CD6D2EA0F7D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77940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EED5-8A40-43C8-982D-255A540DCF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9996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ADD5E-6F1A-46B2-A68B-0E8E6802A9F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3060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65F7F-FEC9-455E-BB88-9940B91788F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2731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C89DF-EA9D-40A6-A1DB-BFA362F96C9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3713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5FD98-3DDA-4791-BED3-7109CB04CD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0300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1D137-CB1E-4791-8B28-9E679E413F8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1329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9BA7E-6991-427C-A2E5-2DDF698382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5957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srgbClr val="003274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srgbClr val="003274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D9455-A2C6-4CA9-BD81-C2A3CF36DD8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5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06E6-35CE-42A5-BFDA-A53BC1B39CE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560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769FF-9BED-43D0-A49F-6B45CDB178D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4215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ADBC-5E51-444F-9043-903AFA99C1A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6100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FC885-AC60-4D99-8F70-99C92185D4E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0057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06F62-734C-4415-B481-3848C031AA8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2997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inatom.ru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  <a:cs typeface="+mn-cs"/>
              </a:defRPr>
            </a:lvl1pPr>
          </a:lstStyle>
          <a:p>
            <a:pPr fontAlgn="base">
              <a:defRPr/>
            </a:pPr>
            <a:fld id="{24F4FC9E-D1B9-44BB-BF39-4A7E05D18A6B}" type="slidenum">
              <a:rPr lang="ru-RU">
                <a:solidFill>
                  <a:srgbClr val="003274"/>
                </a:solidFill>
              </a:rPr>
              <a:pPr fontAlgn="base"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44" name="Text Box 4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430337" cy="21272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400" b="1" smtClean="0">
                <a:solidFill>
                  <a:srgbClr val="003274"/>
                </a:solidFill>
              </a:rPr>
              <a:t>www.minatom.ru</a:t>
            </a:r>
            <a:endParaRPr lang="ru-RU" altLang="ru-RU" sz="1400" b="1" smtClean="0">
              <a:solidFill>
                <a:srgbClr val="003274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6881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  <a:cs typeface="+mn-cs"/>
              </a:defRPr>
            </a:lvl1pPr>
          </a:lstStyle>
          <a:p>
            <a:pPr fontAlgn="base">
              <a:defRPr/>
            </a:pPr>
            <a:fld id="{D625CE34-E00E-41F7-BD33-2E4ED23B6CDA}" type="slidenum">
              <a:rPr lang="ru-RU">
                <a:solidFill>
                  <a:srgbClr val="003274"/>
                </a:solidFill>
              </a:rPr>
              <a:pPr fontAlgn="base"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409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  <a:cs typeface="+mn-cs"/>
              </a:defRPr>
            </a:lvl1pPr>
          </a:lstStyle>
          <a:p>
            <a:pPr fontAlgn="base">
              <a:defRPr/>
            </a:pPr>
            <a:fld id="{D625CE34-E00E-41F7-BD33-2E4ED23B6CDA}" type="slidenum">
              <a:rPr lang="ru-RU">
                <a:solidFill>
                  <a:srgbClr val="003274"/>
                </a:solidFill>
              </a:rPr>
              <a:pPr fontAlgn="base"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8686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9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  <a:cs typeface="+mn-cs"/>
              </a:defRPr>
            </a:lvl1pPr>
          </a:lstStyle>
          <a:p>
            <a:pPr fontAlgn="base">
              <a:defRPr/>
            </a:pPr>
            <a:fld id="{D625CE34-E00E-41F7-BD33-2E4ED23B6CDA}" type="slidenum">
              <a:rPr lang="ru-RU">
                <a:solidFill>
                  <a:srgbClr val="003274"/>
                </a:solidFill>
              </a:rPr>
              <a:pPr fontAlgn="base"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0217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mailto:golosov_oa@irmatom.ru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20" y="1895927"/>
            <a:ext cx="8785795" cy="172354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ru-RU" sz="2800" kern="1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CORROSIVE AND MECHANICAL RESISTANCE OF </a:t>
            </a:r>
            <a:r>
              <a:rPr lang="en-US" altLang="ru-RU" sz="2800" kern="12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MgO</a:t>
            </a:r>
            <a:r>
              <a:rPr lang="en-US" altLang="ru-RU" sz="2800" kern="1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 CERAMICS IN MOLTEN SALTS UNDER METALLIZING AND MILD CHLORINATION OF SPENT NUCLEAR FUEL</a:t>
            </a:r>
            <a:endParaRPr lang="ru-RU" altLang="ru-RU" sz="2800" kern="120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1884363" y="549275"/>
            <a:ext cx="4849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000" b="1" dirty="0">
                <a:solidFill>
                  <a:srgbClr val="0070C0"/>
                </a:solidFill>
                <a:cs typeface="Arial" charset="0"/>
              </a:rPr>
              <a:t>Joint Stock Company  </a:t>
            </a:r>
            <a:endParaRPr lang="ru-RU" altLang="ru-RU" sz="2000" b="1" dirty="0" smtClean="0">
              <a:solidFill>
                <a:srgbClr val="0070C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cs typeface="Arial" charset="0"/>
              </a:rPr>
              <a:t>«</a:t>
            </a:r>
            <a:r>
              <a:rPr lang="en-US" altLang="ru-RU" sz="2000" b="1" dirty="0">
                <a:solidFill>
                  <a:srgbClr val="0070C0"/>
                </a:solidFill>
                <a:cs typeface="Arial" charset="0"/>
              </a:rPr>
              <a:t>Institute of Nuclear Materials</a:t>
            </a:r>
            <a:r>
              <a:rPr lang="ru-RU" altLang="ru-RU" sz="2000" b="1" dirty="0" smtClean="0">
                <a:solidFill>
                  <a:srgbClr val="0070C0"/>
                </a:solidFill>
                <a:cs typeface="Arial" charset="0"/>
              </a:rPr>
              <a:t>»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83038" y="4486275"/>
            <a:ext cx="17399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/>
            </a:pPr>
            <a:endParaRPr lang="ru-RU" altLang="ja-JP" sz="2000" b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3720" y="6199668"/>
            <a:ext cx="8932776" cy="2631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ru-RU" sz="1900" b="1" i="1" kern="0" dirty="0" smtClean="0">
                <a:solidFill>
                  <a:srgbClr val="CC9900"/>
                </a:solidFill>
                <a:cs typeface="Arial" charset="0"/>
              </a:rPr>
              <a:t>11</a:t>
            </a:r>
            <a:r>
              <a:rPr lang="en-US" sz="1900" b="1" i="1" kern="0" baseline="30000" dirty="0" err="1" smtClean="0">
                <a:solidFill>
                  <a:srgbClr val="CC9900"/>
                </a:solidFill>
                <a:cs typeface="Arial" charset="0"/>
              </a:rPr>
              <a:t>th</a:t>
            </a:r>
            <a:r>
              <a:rPr lang="ru-RU" sz="1900" b="1" i="1" kern="0" dirty="0" smtClean="0">
                <a:solidFill>
                  <a:srgbClr val="CC9900"/>
                </a:solidFill>
                <a:cs typeface="Arial" charset="0"/>
              </a:rPr>
              <a:t> </a:t>
            </a:r>
            <a:r>
              <a:rPr lang="en-US" sz="1900" b="1" i="1" kern="0" dirty="0" smtClean="0">
                <a:solidFill>
                  <a:srgbClr val="CC9900"/>
                </a:solidFill>
                <a:cs typeface="Arial" charset="0"/>
              </a:rPr>
              <a:t>conference</a:t>
            </a:r>
            <a:r>
              <a:rPr lang="ru-RU" sz="1900" b="1" i="1" kern="0" dirty="0" smtClean="0">
                <a:solidFill>
                  <a:srgbClr val="CC9900"/>
                </a:solidFill>
                <a:cs typeface="Arial" charset="0"/>
              </a:rPr>
              <a:t> </a:t>
            </a:r>
            <a:r>
              <a:rPr lang="en-US" sz="1900" b="1" i="1" kern="0" dirty="0" smtClean="0">
                <a:solidFill>
                  <a:srgbClr val="CC9900"/>
                </a:solidFill>
                <a:cs typeface="Arial" charset="0"/>
              </a:rPr>
              <a:t>of</a:t>
            </a:r>
            <a:r>
              <a:rPr lang="ru-RU" sz="1900" b="1" i="1" kern="0" dirty="0" smtClean="0">
                <a:solidFill>
                  <a:srgbClr val="CC9900"/>
                </a:solidFill>
                <a:cs typeface="Arial" charset="0"/>
              </a:rPr>
              <a:t> </a:t>
            </a:r>
            <a:r>
              <a:rPr lang="en-US" sz="1900" b="1" i="1" kern="0" dirty="0" smtClean="0">
                <a:solidFill>
                  <a:srgbClr val="CC9900"/>
                </a:solidFill>
                <a:cs typeface="Arial" charset="0"/>
              </a:rPr>
              <a:t>RM</a:t>
            </a:r>
            <a:r>
              <a:rPr lang="ru-RU" sz="1900" b="1" i="1" kern="0" dirty="0" smtClean="0">
                <a:solidFill>
                  <a:srgbClr val="CC9900"/>
                </a:solidFill>
                <a:cs typeface="Arial" charset="0"/>
              </a:rPr>
              <a:t>, </a:t>
            </a:r>
            <a:r>
              <a:rPr lang="en-US" sz="1900" b="1" i="1" kern="0" dirty="0" smtClean="0">
                <a:solidFill>
                  <a:srgbClr val="CC9900"/>
                </a:solidFill>
                <a:cs typeface="Arial" charset="0"/>
              </a:rPr>
              <a:t>JSC</a:t>
            </a:r>
            <a:r>
              <a:rPr lang="ru-RU" sz="1900" b="1" i="1" kern="0" dirty="0" smtClean="0">
                <a:solidFill>
                  <a:srgbClr val="CC9900"/>
                </a:solidFill>
                <a:cs typeface="Arial" charset="0"/>
              </a:rPr>
              <a:t> «</a:t>
            </a:r>
            <a:r>
              <a:rPr lang="en-US" sz="1900" b="1" i="1" kern="0" dirty="0" smtClean="0">
                <a:solidFill>
                  <a:srgbClr val="CC9900"/>
                </a:solidFill>
                <a:cs typeface="Arial" charset="0"/>
              </a:rPr>
              <a:t>NIIAR</a:t>
            </a:r>
            <a:r>
              <a:rPr lang="ru-RU" sz="1900" b="1" i="1" kern="0" dirty="0" smtClean="0">
                <a:solidFill>
                  <a:srgbClr val="CC9900"/>
                </a:solidFill>
                <a:cs typeface="Arial" charset="0"/>
              </a:rPr>
              <a:t>», </a:t>
            </a:r>
            <a:r>
              <a:rPr lang="en-US" sz="1900" b="1" i="1" kern="0" dirty="0" err="1" smtClean="0">
                <a:solidFill>
                  <a:srgbClr val="CC9900"/>
                </a:solidFill>
                <a:cs typeface="Arial" charset="0"/>
              </a:rPr>
              <a:t>Dimitrovgrad</a:t>
            </a:r>
            <a:r>
              <a:rPr lang="ru-RU" sz="1900" b="1" i="1" kern="0" dirty="0" smtClean="0">
                <a:solidFill>
                  <a:srgbClr val="CC9900"/>
                </a:solidFill>
                <a:cs typeface="Arial" charset="0"/>
              </a:rPr>
              <a:t>, </a:t>
            </a:r>
            <a:r>
              <a:rPr lang="ru-RU" sz="1900" b="1" i="1" kern="0" dirty="0" smtClean="0">
                <a:solidFill>
                  <a:srgbClr val="CC9900"/>
                </a:solidFill>
                <a:cs typeface="Arial" charset="0"/>
              </a:rPr>
              <a:t>2</a:t>
            </a:r>
            <a:r>
              <a:rPr lang="ru-RU" sz="1900" b="1" i="1" kern="0" dirty="0">
                <a:solidFill>
                  <a:srgbClr val="CC9900"/>
                </a:solidFill>
                <a:cs typeface="Arial" charset="0"/>
              </a:rPr>
              <a:t>7</a:t>
            </a:r>
            <a:r>
              <a:rPr lang="ru-RU" sz="1900" b="1" i="1" kern="0" dirty="0" smtClean="0">
                <a:solidFill>
                  <a:srgbClr val="CC9900"/>
                </a:solidFill>
                <a:cs typeface="Arial" charset="0"/>
              </a:rPr>
              <a:t>-31.05.2019 </a:t>
            </a:r>
            <a:endParaRPr lang="ru-RU" sz="1900" b="1" i="1" kern="0" dirty="0">
              <a:solidFill>
                <a:srgbClr val="CC9900"/>
              </a:solidFill>
              <a:cs typeface="Arial" charset="0"/>
            </a:endParaRPr>
          </a:p>
        </p:txBody>
      </p:sp>
      <p:sp>
        <p:nvSpPr>
          <p:cNvPr id="38918" name="Rectangle 2"/>
          <p:cNvSpPr txBox="1">
            <a:spLocks noChangeArrowheads="1"/>
          </p:cNvSpPr>
          <p:nvPr/>
        </p:nvSpPr>
        <p:spPr bwMode="auto">
          <a:xfrm>
            <a:off x="179512" y="3755504"/>
            <a:ext cx="8784975" cy="213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300"/>
              </a:spcBef>
              <a:spcAft>
                <a:spcPct val="0"/>
              </a:spcAft>
              <a:buFontTx/>
              <a:buNone/>
            </a:pPr>
            <a:r>
              <a:rPr lang="en-US" altLang="ru-RU" sz="2000" b="1" u="sng" dirty="0" err="1">
                <a:solidFill>
                  <a:srgbClr val="003274"/>
                </a:solidFill>
                <a:cs typeface="Arial" charset="0"/>
              </a:rPr>
              <a:t>Golosov</a:t>
            </a:r>
            <a:r>
              <a:rPr lang="en-US" altLang="ru-RU" sz="2000" b="1" u="sng" dirty="0">
                <a:solidFill>
                  <a:srgbClr val="003274"/>
                </a:solidFill>
                <a:cs typeface="Arial" charset="0"/>
              </a:rPr>
              <a:t> O.A.</a:t>
            </a:r>
            <a:r>
              <a:rPr lang="en-US" altLang="ru-RU" sz="2000" b="1" u="sng" baseline="30000" dirty="0">
                <a:solidFill>
                  <a:srgbClr val="003274"/>
                </a:solidFill>
                <a:cs typeface="Arial" charset="0"/>
              </a:rPr>
              <a:t>1</a:t>
            </a:r>
            <a:r>
              <a:rPr lang="en-US" altLang="ru-RU" sz="2000" b="1" dirty="0">
                <a:solidFill>
                  <a:srgbClr val="003274"/>
                </a:solidFill>
                <a:cs typeface="Arial" charset="0"/>
              </a:rPr>
              <a:t>, </a:t>
            </a:r>
            <a:r>
              <a:rPr lang="en-US" altLang="ru-RU" sz="2000" b="1" dirty="0" err="1">
                <a:solidFill>
                  <a:srgbClr val="003274"/>
                </a:solidFill>
                <a:cs typeface="Arial" charset="0"/>
              </a:rPr>
              <a:t>Khvostov</a:t>
            </a:r>
            <a:r>
              <a:rPr lang="en-US" altLang="ru-RU" sz="2000" b="1" dirty="0">
                <a:solidFill>
                  <a:srgbClr val="003274"/>
                </a:solidFill>
                <a:cs typeface="Arial" charset="0"/>
              </a:rPr>
              <a:t> S.S.</a:t>
            </a:r>
            <a:r>
              <a:rPr lang="en-US" altLang="ru-RU" sz="2000" b="1" baseline="30000" dirty="0">
                <a:solidFill>
                  <a:srgbClr val="003274"/>
                </a:solidFill>
                <a:cs typeface="Arial" charset="0"/>
              </a:rPr>
              <a:t>1</a:t>
            </a:r>
            <a:r>
              <a:rPr lang="en-US" altLang="ru-RU" sz="2000" b="1" dirty="0">
                <a:solidFill>
                  <a:srgbClr val="003274"/>
                </a:solidFill>
                <a:cs typeface="Arial" charset="0"/>
              </a:rPr>
              <a:t>, </a:t>
            </a:r>
            <a:r>
              <a:rPr lang="en-US" altLang="ru-RU" sz="2000" b="1" dirty="0" err="1">
                <a:solidFill>
                  <a:srgbClr val="003274"/>
                </a:solidFill>
                <a:cs typeface="Arial" charset="0"/>
              </a:rPr>
              <a:t>Glushkova</a:t>
            </a:r>
            <a:r>
              <a:rPr lang="en-US" altLang="ru-RU" sz="2000" b="1" dirty="0">
                <a:solidFill>
                  <a:srgbClr val="003274"/>
                </a:solidFill>
                <a:cs typeface="Arial" charset="0"/>
              </a:rPr>
              <a:t> N.V.</a:t>
            </a:r>
            <a:r>
              <a:rPr lang="en-US" altLang="ru-RU" sz="2000" b="1" baseline="30000" dirty="0">
                <a:solidFill>
                  <a:srgbClr val="003274"/>
                </a:solidFill>
                <a:cs typeface="Arial" charset="0"/>
              </a:rPr>
              <a:t>1</a:t>
            </a:r>
            <a:r>
              <a:rPr lang="en-US" altLang="ru-RU" sz="2000" b="1" dirty="0">
                <a:solidFill>
                  <a:srgbClr val="003274"/>
                </a:solidFill>
                <a:cs typeface="Arial" charset="0"/>
              </a:rPr>
              <a:t>, </a:t>
            </a:r>
            <a:r>
              <a:rPr lang="en-US" altLang="ru-RU" sz="2000" b="1" dirty="0" err="1">
                <a:solidFill>
                  <a:srgbClr val="003274"/>
                </a:solidFill>
                <a:cs typeface="Arial" charset="0"/>
              </a:rPr>
              <a:t>Evseev</a:t>
            </a:r>
            <a:r>
              <a:rPr lang="en-US" altLang="ru-RU" sz="2000" b="1" dirty="0">
                <a:solidFill>
                  <a:srgbClr val="003274"/>
                </a:solidFill>
                <a:cs typeface="Arial" charset="0"/>
              </a:rPr>
              <a:t> M.V.</a:t>
            </a:r>
            <a:r>
              <a:rPr lang="en-US" altLang="ru-RU" sz="2000" b="1" baseline="30000" dirty="0">
                <a:solidFill>
                  <a:srgbClr val="003274"/>
                </a:solidFill>
                <a:cs typeface="Arial" charset="0"/>
              </a:rPr>
              <a:t>1</a:t>
            </a:r>
            <a:r>
              <a:rPr lang="en-US" altLang="ru-RU" sz="2000" b="1" dirty="0">
                <a:solidFill>
                  <a:srgbClr val="003274"/>
                </a:solidFill>
                <a:cs typeface="Arial" charset="0"/>
              </a:rPr>
              <a:t>, </a:t>
            </a:r>
            <a:r>
              <a:rPr lang="ru-RU" altLang="ru-RU" sz="2000" b="1" dirty="0" smtClean="0">
                <a:solidFill>
                  <a:srgbClr val="003274"/>
                </a:solidFill>
                <a:cs typeface="Arial" charset="0"/>
              </a:rPr>
              <a:t/>
            </a:r>
            <a:br>
              <a:rPr lang="ru-RU" altLang="ru-RU" sz="2000" b="1" dirty="0" smtClean="0">
                <a:solidFill>
                  <a:srgbClr val="003274"/>
                </a:solidFill>
                <a:cs typeface="Arial" charset="0"/>
              </a:rPr>
            </a:br>
            <a:r>
              <a:rPr lang="en-US" altLang="ru-RU" sz="2000" b="1" dirty="0" err="1" smtClean="0">
                <a:solidFill>
                  <a:srgbClr val="003274"/>
                </a:solidFill>
                <a:cs typeface="Arial" charset="0"/>
              </a:rPr>
              <a:t>Staritsyn</a:t>
            </a:r>
            <a:r>
              <a:rPr lang="en-US" altLang="ru-RU" sz="2000" b="1" dirty="0" smtClean="0">
                <a:solidFill>
                  <a:srgbClr val="003274"/>
                </a:solidFill>
                <a:cs typeface="Arial" charset="0"/>
              </a:rPr>
              <a:t> S.V.</a:t>
            </a:r>
            <a:r>
              <a:rPr lang="en-US" altLang="ru-RU" sz="2000" b="1" baseline="30000" dirty="0" smtClean="0">
                <a:solidFill>
                  <a:srgbClr val="003274"/>
                </a:solidFill>
                <a:cs typeface="Arial" charset="0"/>
              </a:rPr>
              <a:t>1</a:t>
            </a:r>
            <a:r>
              <a:rPr lang="en-US" altLang="ru-RU" sz="2000" b="1" dirty="0" smtClean="0">
                <a:solidFill>
                  <a:srgbClr val="003274"/>
                </a:solidFill>
                <a:cs typeface="Arial" charset="0"/>
              </a:rPr>
              <a:t>,Zaikov </a:t>
            </a:r>
            <a:r>
              <a:rPr lang="en-US" altLang="ru-RU" sz="2000" b="1" dirty="0">
                <a:solidFill>
                  <a:srgbClr val="003274"/>
                </a:solidFill>
                <a:cs typeface="Arial" charset="0"/>
              </a:rPr>
              <a:t>Yu.P.</a:t>
            </a:r>
            <a:r>
              <a:rPr lang="en-US" altLang="ru-RU" sz="2000" b="1" baseline="30000" dirty="0">
                <a:solidFill>
                  <a:srgbClr val="003274"/>
                </a:solidFill>
                <a:cs typeface="Arial" charset="0"/>
              </a:rPr>
              <a:t>2</a:t>
            </a:r>
            <a:r>
              <a:rPr lang="en-US" altLang="ru-RU" sz="2000" b="1" dirty="0">
                <a:solidFill>
                  <a:srgbClr val="003274"/>
                </a:solidFill>
                <a:cs typeface="Arial" charset="0"/>
              </a:rPr>
              <a:t>, </a:t>
            </a:r>
            <a:r>
              <a:rPr lang="en-US" altLang="ru-RU" sz="2000" b="1" dirty="0" err="1">
                <a:solidFill>
                  <a:srgbClr val="003274"/>
                </a:solidFill>
                <a:cs typeface="Arial" charset="0"/>
              </a:rPr>
              <a:t>Kovrov</a:t>
            </a:r>
            <a:r>
              <a:rPr lang="en-US" altLang="ru-RU" sz="2000" b="1" dirty="0">
                <a:solidFill>
                  <a:srgbClr val="003274"/>
                </a:solidFill>
                <a:cs typeface="Arial" charset="0"/>
              </a:rPr>
              <a:t> V.A.</a:t>
            </a:r>
            <a:r>
              <a:rPr lang="en-US" altLang="ru-RU" sz="2000" b="1" baseline="30000" dirty="0">
                <a:solidFill>
                  <a:srgbClr val="003274"/>
                </a:solidFill>
                <a:cs typeface="Arial" charset="0"/>
              </a:rPr>
              <a:t>2</a:t>
            </a:r>
            <a:r>
              <a:rPr lang="en-US" altLang="ru-RU" sz="2000" b="1" dirty="0">
                <a:solidFill>
                  <a:srgbClr val="003274"/>
                </a:solidFill>
                <a:cs typeface="Arial" charset="0"/>
              </a:rPr>
              <a:t>, </a:t>
            </a:r>
            <a:r>
              <a:rPr lang="en-US" altLang="ru-RU" sz="2000" b="1" dirty="0" err="1">
                <a:solidFill>
                  <a:srgbClr val="003274"/>
                </a:solidFill>
                <a:cs typeface="Arial" charset="0"/>
              </a:rPr>
              <a:t>Nikitina</a:t>
            </a:r>
            <a:r>
              <a:rPr lang="en-US" altLang="ru-RU" sz="2000" b="1" dirty="0">
                <a:solidFill>
                  <a:srgbClr val="003274"/>
                </a:solidFill>
                <a:cs typeface="Arial" charset="0"/>
              </a:rPr>
              <a:t> E.V.</a:t>
            </a:r>
            <a:r>
              <a:rPr lang="en-US" altLang="ru-RU" sz="2000" b="1" baseline="30000" dirty="0">
                <a:solidFill>
                  <a:srgbClr val="003274"/>
                </a:solidFill>
                <a:cs typeface="Arial" charset="0"/>
              </a:rPr>
              <a:t>2</a:t>
            </a:r>
            <a:r>
              <a:rPr lang="en-US" altLang="ru-RU" sz="2000" b="1" dirty="0">
                <a:solidFill>
                  <a:srgbClr val="003274"/>
                </a:solidFill>
                <a:cs typeface="Arial" charset="0"/>
              </a:rPr>
              <a:t>, </a:t>
            </a:r>
            <a:r>
              <a:rPr lang="en-US" altLang="ru-RU" sz="2000" b="1" dirty="0" err="1">
                <a:solidFill>
                  <a:srgbClr val="003274"/>
                </a:solidFill>
                <a:cs typeface="Arial" charset="0"/>
              </a:rPr>
              <a:t>Kholkina</a:t>
            </a:r>
            <a:r>
              <a:rPr lang="en-US" altLang="ru-RU" sz="2000" b="1" dirty="0">
                <a:solidFill>
                  <a:srgbClr val="003274"/>
                </a:solidFill>
                <a:cs typeface="Arial" charset="0"/>
              </a:rPr>
              <a:t> A.S.</a:t>
            </a:r>
            <a:r>
              <a:rPr lang="en-US" altLang="ru-RU" sz="2000" b="1" baseline="30000" dirty="0">
                <a:solidFill>
                  <a:srgbClr val="003274"/>
                </a:solidFill>
                <a:cs typeface="Arial" charset="0"/>
              </a:rPr>
              <a:t>2</a:t>
            </a:r>
            <a:r>
              <a:rPr lang="en-US" altLang="ru-RU" sz="2000" b="1" dirty="0">
                <a:solidFill>
                  <a:srgbClr val="003274"/>
                </a:solidFill>
                <a:cs typeface="Arial" charset="0"/>
              </a:rPr>
              <a:t>, </a:t>
            </a:r>
            <a:r>
              <a:rPr lang="en-US" altLang="ru-RU" sz="2000" b="1" dirty="0" err="1">
                <a:solidFill>
                  <a:srgbClr val="003274"/>
                </a:solidFill>
                <a:cs typeface="Arial" charset="0"/>
              </a:rPr>
              <a:t>Kazakovtseva</a:t>
            </a:r>
            <a:r>
              <a:rPr lang="en-US" altLang="ru-RU" sz="2000" b="1" dirty="0">
                <a:solidFill>
                  <a:srgbClr val="003274"/>
                </a:solidFill>
                <a:cs typeface="Arial" charset="0"/>
              </a:rPr>
              <a:t> N.A.</a:t>
            </a:r>
            <a:r>
              <a:rPr lang="en-US" altLang="ru-RU" sz="2000" b="1" baseline="30000" dirty="0">
                <a:solidFill>
                  <a:srgbClr val="003274"/>
                </a:solidFill>
                <a:cs typeface="Arial" charset="0"/>
              </a:rPr>
              <a:t>2</a:t>
            </a:r>
          </a:p>
          <a:p>
            <a:pPr algn="ctr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endParaRPr lang="ru-RU" altLang="ru-RU" sz="800" b="1" dirty="0" smtClean="0">
              <a:solidFill>
                <a:srgbClr val="003274"/>
              </a:solidFill>
              <a:cs typeface="Arial" charset="0"/>
            </a:endParaRPr>
          </a:p>
          <a:p>
            <a:pPr algn="ctr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i="1" dirty="0" smtClean="0">
                <a:solidFill>
                  <a:srgbClr val="003274"/>
                </a:solidFill>
                <a:cs typeface="Arial" charset="0"/>
              </a:rPr>
              <a:t>1 </a:t>
            </a:r>
            <a:r>
              <a:rPr lang="en-US" altLang="ru-RU" sz="1800" b="1" i="1" dirty="0" smtClean="0">
                <a:solidFill>
                  <a:srgbClr val="003274"/>
                </a:solidFill>
                <a:cs typeface="Arial" charset="0"/>
              </a:rPr>
              <a:t>JSC</a:t>
            </a:r>
            <a:r>
              <a:rPr lang="ru-RU" altLang="ru-RU" sz="1800" b="1" i="1" dirty="0" smtClean="0">
                <a:solidFill>
                  <a:srgbClr val="003274"/>
                </a:solidFill>
                <a:cs typeface="Arial" charset="0"/>
              </a:rPr>
              <a:t> «</a:t>
            </a:r>
            <a:r>
              <a:rPr lang="en-US" altLang="ru-RU" sz="1800" b="1" i="1" dirty="0" smtClean="0">
                <a:solidFill>
                  <a:srgbClr val="003274"/>
                </a:solidFill>
                <a:cs typeface="Arial" charset="0"/>
              </a:rPr>
              <a:t>INM</a:t>
            </a:r>
            <a:r>
              <a:rPr lang="ru-RU" altLang="ru-RU" sz="1800" b="1" i="1" dirty="0" smtClean="0">
                <a:solidFill>
                  <a:srgbClr val="003274"/>
                </a:solidFill>
                <a:cs typeface="Arial" charset="0"/>
              </a:rPr>
              <a:t>», </a:t>
            </a:r>
            <a:r>
              <a:rPr lang="en-US" altLang="ru-RU" sz="1800" b="1" i="1" dirty="0" err="1" smtClean="0">
                <a:solidFill>
                  <a:srgbClr val="003274"/>
                </a:solidFill>
                <a:cs typeface="Arial" charset="0"/>
              </a:rPr>
              <a:t>Zarechny</a:t>
            </a:r>
            <a:r>
              <a:rPr lang="ru-RU" altLang="ru-RU" sz="1800" b="1" i="1" dirty="0" smtClean="0">
                <a:solidFill>
                  <a:srgbClr val="003274"/>
                </a:solidFill>
                <a:cs typeface="Arial" charset="0"/>
              </a:rPr>
              <a:t>, </a:t>
            </a:r>
            <a:r>
              <a:rPr lang="en-US" altLang="ru-RU" sz="1800" b="1" i="1" dirty="0">
                <a:solidFill>
                  <a:srgbClr val="003274"/>
                </a:solidFill>
                <a:cs typeface="Arial" charset="0"/>
              </a:rPr>
              <a:t>Russia</a:t>
            </a:r>
          </a:p>
          <a:p>
            <a:pPr algn="ctr" eaLnBrk="1" fontAlgn="base" hangingPunct="1">
              <a:spcBef>
                <a:spcPts val="300"/>
              </a:spcBef>
              <a:spcAft>
                <a:spcPct val="0"/>
              </a:spcAft>
              <a:buFontTx/>
              <a:buNone/>
            </a:pPr>
            <a:r>
              <a:rPr lang="ru-RU" altLang="ru-RU" sz="1800" b="1" i="1" dirty="0" smtClean="0">
                <a:solidFill>
                  <a:srgbClr val="003274"/>
                </a:solidFill>
                <a:cs typeface="Arial" charset="0"/>
              </a:rPr>
              <a:t>2 </a:t>
            </a:r>
            <a:r>
              <a:rPr lang="en-US" altLang="ru-RU" sz="1800" b="1" i="1" dirty="0" smtClean="0">
                <a:solidFill>
                  <a:srgbClr val="003274"/>
                </a:solidFill>
                <a:cs typeface="Arial" charset="0"/>
              </a:rPr>
              <a:t>IHTE</a:t>
            </a:r>
            <a:r>
              <a:rPr lang="ru-RU" altLang="ru-RU" sz="1800" b="1" i="1" dirty="0" smtClean="0">
                <a:solidFill>
                  <a:srgbClr val="003274"/>
                </a:solidFill>
                <a:cs typeface="Arial" charset="0"/>
              </a:rPr>
              <a:t> </a:t>
            </a:r>
            <a:r>
              <a:rPr lang="en-US" altLang="ru-RU" sz="1800" b="1" i="1" dirty="0" smtClean="0">
                <a:solidFill>
                  <a:srgbClr val="003274"/>
                </a:solidFill>
                <a:cs typeface="Arial" charset="0"/>
              </a:rPr>
              <a:t>UB</a:t>
            </a:r>
            <a:r>
              <a:rPr lang="ru-RU" altLang="ru-RU" sz="1800" b="1" i="1" dirty="0" smtClean="0">
                <a:solidFill>
                  <a:srgbClr val="003274"/>
                </a:solidFill>
                <a:cs typeface="Arial" charset="0"/>
              </a:rPr>
              <a:t> </a:t>
            </a:r>
            <a:r>
              <a:rPr lang="en-US" altLang="ru-RU" sz="1800" b="1" i="1" dirty="0" smtClean="0">
                <a:solidFill>
                  <a:srgbClr val="003274"/>
                </a:solidFill>
                <a:cs typeface="Arial" charset="0"/>
              </a:rPr>
              <a:t>RAS</a:t>
            </a:r>
            <a:r>
              <a:rPr lang="ru-RU" altLang="ru-RU" sz="1800" b="1" i="1" dirty="0" smtClean="0">
                <a:solidFill>
                  <a:srgbClr val="003274"/>
                </a:solidFill>
                <a:cs typeface="Arial" charset="0"/>
              </a:rPr>
              <a:t>, </a:t>
            </a:r>
            <a:r>
              <a:rPr lang="en-US" altLang="ru-RU" sz="1800" b="1" i="1" dirty="0">
                <a:solidFill>
                  <a:srgbClr val="003274"/>
                </a:solidFill>
                <a:cs typeface="Arial" charset="0"/>
              </a:rPr>
              <a:t>Yekaterinburg, Russia</a:t>
            </a:r>
            <a:endParaRPr lang="ru-RU" altLang="ru-RU" sz="1800" b="1" i="1" dirty="0" smtClean="0">
              <a:solidFill>
                <a:srgbClr val="003274"/>
              </a:solidFill>
              <a:cs typeface="Arial" charset="0"/>
            </a:endParaRPr>
          </a:p>
          <a:p>
            <a:pPr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endParaRPr lang="ru-RU" altLang="ru-RU" sz="800" b="1" i="1" dirty="0" smtClean="0">
              <a:solidFill>
                <a:srgbClr val="003274"/>
              </a:solidFill>
              <a:cs typeface="Arial" charset="0"/>
            </a:endParaRPr>
          </a:p>
          <a:p>
            <a:pPr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ru-RU" sz="2400" i="1" dirty="0" err="1" smtClean="0">
                <a:solidFill>
                  <a:srgbClr val="003274"/>
                </a:solidFill>
                <a:cs typeface="Arial" charset="0"/>
                <a:hlinkClick r:id="rId5"/>
              </a:rPr>
              <a:t>golosov_oa</a:t>
            </a:r>
            <a:r>
              <a:rPr lang="ru-RU" altLang="ru-RU" sz="2400" i="1" dirty="0" smtClean="0">
                <a:solidFill>
                  <a:srgbClr val="003274"/>
                </a:solidFill>
                <a:cs typeface="Arial" charset="0"/>
                <a:hlinkClick r:id="rId5"/>
              </a:rPr>
              <a:t>@</a:t>
            </a:r>
            <a:r>
              <a:rPr lang="en-US" altLang="ru-RU" sz="2400" i="1" dirty="0" err="1" smtClean="0">
                <a:solidFill>
                  <a:srgbClr val="003274"/>
                </a:solidFill>
                <a:cs typeface="Arial" charset="0"/>
                <a:hlinkClick r:id="rId5"/>
              </a:rPr>
              <a:t>irmatom</a:t>
            </a:r>
            <a:r>
              <a:rPr lang="ru-RU" altLang="ru-RU" sz="2400" i="1" dirty="0" smtClean="0">
                <a:solidFill>
                  <a:srgbClr val="003274"/>
                </a:solidFill>
                <a:cs typeface="Arial" charset="0"/>
                <a:hlinkClick r:id="rId5"/>
              </a:rPr>
              <a:t>.</a:t>
            </a:r>
            <a:r>
              <a:rPr lang="en-US" altLang="ru-RU" sz="2400" i="1" dirty="0" err="1" smtClean="0">
                <a:solidFill>
                  <a:srgbClr val="003274"/>
                </a:solidFill>
                <a:cs typeface="Arial" charset="0"/>
                <a:hlinkClick r:id="rId5"/>
              </a:rPr>
              <a:t>ru</a:t>
            </a:r>
            <a:endParaRPr lang="ru-RU" altLang="ja-JP" sz="2400" i="1" dirty="0" smtClean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38919" name="Picture 5" descr="Логотип ИРМ (цветной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68300"/>
            <a:ext cx="1989138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835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3030" y="3100"/>
            <a:ext cx="3897049" cy="175432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РЭМ изображения </a:t>
            </a:r>
            <a:r>
              <a:rPr lang="ru-RU" altLang="ru-RU" sz="19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пове</a:t>
            </a:r>
            <a:r>
              <a:rPr lang="en-US" altLang="ru-RU" sz="1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p</a:t>
            </a:r>
            <a:r>
              <a:rPr lang="ru-RU" altLang="ru-RU" sz="19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хности</a:t>
            </a:r>
            <a:r>
              <a:rPr lang="ru-RU" altLang="ru-RU" sz="1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altLang="ru-RU" sz="19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en-US" altLang="ru-RU" sz="1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ru-RU" altLang="ru-RU" sz="1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до и после испытаний</a:t>
            </a:r>
            <a:r>
              <a:rPr lang="en-US" altLang="ru-RU" sz="1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ru-RU" altLang="ru-RU" sz="1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 </a:t>
            </a:r>
            <a:r>
              <a:rPr lang="en-US" altLang="ru-RU" sz="19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LiCl</a:t>
            </a:r>
            <a:r>
              <a:rPr lang="ru-RU" altLang="ru-RU" sz="1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и </a:t>
            </a:r>
            <a:r>
              <a:rPr lang="en-US" altLang="ru-RU" sz="1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LiCl+nLi</a:t>
            </a:r>
            <a:r>
              <a:rPr lang="en-US" altLang="ru-RU" sz="1900" b="1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</a:t>
            </a:r>
            <a:r>
              <a:rPr lang="en-US" altLang="ru-RU" sz="1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9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SEM </a:t>
            </a:r>
            <a:r>
              <a:rPr lang="en-US" altLang="ru-RU" sz="19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images of </a:t>
            </a:r>
            <a:r>
              <a:rPr lang="en-US" altLang="ru-RU" sz="1900" b="1" i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en-US" altLang="ru-RU" sz="19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surface </a:t>
            </a:r>
            <a:br>
              <a:rPr lang="en-US" altLang="ru-RU" sz="19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</a:br>
            <a:r>
              <a:rPr lang="en-US" altLang="ru-RU" sz="19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altLang="ru-RU" sz="19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before and </a:t>
            </a:r>
            <a:r>
              <a:rPr lang="en-US" altLang="ru-RU" sz="19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after testing </a:t>
            </a:r>
            <a:br>
              <a:rPr lang="en-US" altLang="ru-RU" sz="19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</a:br>
            <a:r>
              <a:rPr lang="en-US" altLang="ru-RU" sz="19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in </a:t>
            </a:r>
            <a:r>
              <a:rPr lang="en-US" altLang="ru-RU" sz="1900" b="1" i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LiCl</a:t>
            </a:r>
            <a:r>
              <a:rPr lang="en-US" altLang="ru-RU" sz="19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and </a:t>
            </a:r>
            <a:r>
              <a:rPr lang="en-US" altLang="ru-RU" sz="19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LiCl+nLi</a:t>
            </a:r>
            <a:r>
              <a:rPr lang="en-US" altLang="ru-RU" sz="1900" b="1" i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</a:t>
            </a:r>
            <a:r>
              <a:rPr lang="en-US" altLang="ru-RU" sz="19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</a:t>
            </a:r>
            <a:endParaRPr lang="ru-RU" altLang="ru-RU" sz="1900" b="1" i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41687" y="1869541"/>
            <a:ext cx="3522201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-93712" y="1865149"/>
            <a:ext cx="3922250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Выдержка в чистом </a:t>
            </a:r>
            <a:r>
              <a:rPr lang="en-US" sz="1500" b="1" dirty="0" err="1" smtClean="0">
                <a:solidFill>
                  <a:srgbClr val="002060"/>
                </a:solidFill>
              </a:rPr>
              <a:t>LiCl</a:t>
            </a:r>
            <a:r>
              <a:rPr lang="ru-RU" sz="1500" b="1" dirty="0" smtClean="0">
                <a:solidFill>
                  <a:srgbClr val="002060"/>
                </a:solidFill>
              </a:rPr>
              <a:t> приводит лишь слабому травлению границ зерен и пор не воздействуя на выделения </a:t>
            </a:r>
            <a:r>
              <a:rPr lang="en-US" sz="1500" b="1" dirty="0" smtClean="0">
                <a:solidFill>
                  <a:srgbClr val="002060"/>
                </a:solidFill>
              </a:rPr>
              <a:t>ZrO</a:t>
            </a:r>
            <a:r>
              <a:rPr lang="en-US" sz="15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1500" b="1" dirty="0" smtClean="0">
                <a:solidFill>
                  <a:srgbClr val="002060"/>
                </a:solidFill>
              </a:rPr>
              <a:t>.</a:t>
            </a:r>
            <a:endParaRPr lang="ru-RU" sz="1500" b="1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Введение </a:t>
            </a:r>
            <a:r>
              <a:rPr lang="en-US" sz="1500" b="1" dirty="0" smtClean="0">
                <a:solidFill>
                  <a:srgbClr val="002060"/>
                </a:solidFill>
              </a:rPr>
              <a:t>Li</a:t>
            </a:r>
            <a:r>
              <a:rPr lang="en-US" sz="15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1500" b="1" dirty="0" smtClean="0">
                <a:solidFill>
                  <a:srgbClr val="002060"/>
                </a:solidFill>
              </a:rPr>
              <a:t>O </a:t>
            </a:r>
            <a:r>
              <a:rPr lang="ru-RU" sz="1500" b="1" dirty="0" smtClean="0">
                <a:solidFill>
                  <a:srgbClr val="002060"/>
                </a:solidFill>
              </a:rPr>
              <a:t>в расплав </a:t>
            </a:r>
            <a:r>
              <a:rPr lang="en-US" sz="1500" b="1" dirty="0" err="1">
                <a:solidFill>
                  <a:srgbClr val="002060"/>
                </a:solidFill>
              </a:rPr>
              <a:t>LiCl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увеличивает не только травление границ зерен, но и приводит  к общей коррозии в объеме зерен </a:t>
            </a:r>
            <a:r>
              <a:rPr lang="en-US" sz="1500" b="1" dirty="0" err="1" smtClean="0">
                <a:solidFill>
                  <a:srgbClr val="002060"/>
                </a:solidFill>
              </a:rPr>
              <a:t>MgO</a:t>
            </a:r>
            <a:r>
              <a:rPr lang="ru-RU" sz="1500" b="1" dirty="0" smtClean="0">
                <a:solidFill>
                  <a:srgbClr val="002060"/>
                </a:solidFill>
              </a:rPr>
              <a:t>, а также к травлению выделений </a:t>
            </a:r>
            <a:r>
              <a:rPr lang="en-US" sz="1500" b="1" dirty="0" err="1" smtClean="0">
                <a:solidFill>
                  <a:srgbClr val="002060"/>
                </a:solidFill>
              </a:rPr>
              <a:t>ZrO</a:t>
            </a:r>
            <a:r>
              <a:rPr lang="ru-RU" sz="1500" b="1" baseline="-25000" dirty="0" smtClean="0">
                <a:solidFill>
                  <a:srgbClr val="002060"/>
                </a:solidFill>
              </a:rPr>
              <a:t>2</a:t>
            </a:r>
            <a:r>
              <a:rPr lang="ru-RU" sz="1500" b="1" dirty="0" smtClean="0">
                <a:solidFill>
                  <a:srgbClr val="002060"/>
                </a:solidFill>
              </a:rPr>
              <a:t>. </a:t>
            </a:r>
            <a:endParaRPr lang="en-US" sz="1500" b="1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07" y="332655"/>
            <a:ext cx="2638372" cy="294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35907" y="258752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Before testing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8538" y="332655"/>
            <a:ext cx="75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FF"/>
                </a:solidFill>
              </a:rPr>
              <a:t>MgO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0983" y="1912186"/>
            <a:ext cx="75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ZrO</a:t>
            </a:r>
            <a:r>
              <a:rPr lang="en-US" b="1" baseline="-25000" dirty="0" smtClean="0">
                <a:solidFill>
                  <a:srgbClr val="FFFFFF"/>
                </a:solidFill>
              </a:rPr>
              <a:t>2</a:t>
            </a:r>
            <a:endParaRPr lang="ru-RU" b="1" baseline="-25000" dirty="0">
              <a:solidFill>
                <a:srgbClr val="FFFFFF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42703" y="1700808"/>
            <a:ext cx="353433" cy="267352"/>
          </a:xfrm>
          <a:prstGeom prst="line">
            <a:avLst/>
          </a:prstGeom>
          <a:noFill/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Прямая соединительная линия 30"/>
          <p:cNvCxnSpPr>
            <a:endCxn id="21" idx="2"/>
          </p:cNvCxnSpPr>
          <p:nvPr/>
        </p:nvCxnSpPr>
        <p:spPr bwMode="auto">
          <a:xfrm flipH="1" flipV="1">
            <a:off x="5936644" y="2281518"/>
            <a:ext cx="72008" cy="187791"/>
          </a:xfrm>
          <a:prstGeom prst="line">
            <a:avLst/>
          </a:prstGeom>
          <a:noFill/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0" name="Группа 39"/>
          <p:cNvGrpSpPr/>
          <p:nvPr/>
        </p:nvGrpSpPr>
        <p:grpSpPr>
          <a:xfrm>
            <a:off x="6489344" y="332655"/>
            <a:ext cx="2619339" cy="2929523"/>
            <a:chOff x="6383296" y="332655"/>
            <a:chExt cx="2619339" cy="2929523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296" y="332655"/>
              <a:ext cx="2619339" cy="2929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398702" y="258752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FFFF"/>
                  </a:solidFill>
                </a:rPr>
                <a:t>LiC</a:t>
              </a:r>
              <a:r>
                <a:rPr lang="en-US" b="1" dirty="0" err="1">
                  <a:solidFill>
                    <a:srgbClr val="FFFFFF"/>
                  </a:solidFill>
                </a:rPr>
                <a:t>l</a:t>
              </a:r>
              <a:endParaRPr lang="ru-RU" b="1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35887" y="349885"/>
              <a:ext cx="751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FFFFF"/>
                  </a:solidFill>
                </a:rPr>
                <a:t>MgO</a:t>
              </a:r>
              <a:endParaRPr lang="ru-RU" b="1" dirty="0">
                <a:solidFill>
                  <a:srgbClr val="FFFF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47480" y="1403484"/>
              <a:ext cx="751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ZrO</a:t>
              </a:r>
              <a:r>
                <a:rPr lang="en-US" b="1" baseline="-25000" dirty="0" smtClean="0">
                  <a:solidFill>
                    <a:srgbClr val="FFFFFF"/>
                  </a:solidFill>
                </a:rPr>
                <a:t>2</a:t>
              </a:r>
              <a:endParaRPr lang="ru-RU" b="1" baseline="-25000" dirty="0">
                <a:solidFill>
                  <a:srgbClr val="FFFFFF"/>
                </a:solidFill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 bwMode="auto">
            <a:xfrm flipH="1">
              <a:off x="8123141" y="836712"/>
              <a:ext cx="375660" cy="560282"/>
            </a:xfrm>
            <a:prstGeom prst="line">
              <a:avLst/>
            </a:prstGeom>
            <a:noFill/>
            <a:ln w="222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Прямая соединительная линия 34"/>
            <p:cNvCxnSpPr/>
            <p:nvPr/>
          </p:nvCxnSpPr>
          <p:spPr bwMode="auto">
            <a:xfrm flipH="1" flipV="1">
              <a:off x="8123140" y="1772817"/>
              <a:ext cx="118996" cy="648071"/>
            </a:xfrm>
            <a:prstGeom prst="line">
              <a:avLst/>
            </a:prstGeom>
            <a:noFill/>
            <a:ln w="222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Прямая соединительная линия 37"/>
            <p:cNvCxnSpPr/>
            <p:nvPr/>
          </p:nvCxnSpPr>
          <p:spPr bwMode="auto">
            <a:xfrm flipV="1">
              <a:off x="7380312" y="1782979"/>
              <a:ext cx="504056" cy="370362"/>
            </a:xfrm>
            <a:prstGeom prst="line">
              <a:avLst/>
            </a:prstGeom>
            <a:noFill/>
            <a:ln w="222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Прямая соединительная линия 42"/>
            <p:cNvCxnSpPr/>
            <p:nvPr/>
          </p:nvCxnSpPr>
          <p:spPr bwMode="auto">
            <a:xfrm flipV="1">
              <a:off x="8278597" y="1396994"/>
              <a:ext cx="253843" cy="87790"/>
            </a:xfrm>
            <a:prstGeom prst="line">
              <a:avLst/>
            </a:prstGeom>
            <a:noFill/>
            <a:ln w="222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07" y="3426162"/>
            <a:ext cx="2625201" cy="292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45" y="3426162"/>
            <a:ext cx="2619339" cy="29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61108" y="5661248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LiCl+2%Li</a:t>
            </a:r>
            <a:r>
              <a:rPr lang="en-US" b="1" baseline="-25000" dirty="0" smtClean="0">
                <a:solidFill>
                  <a:srgbClr val="FFFFFF"/>
                </a:solidFill>
              </a:rPr>
              <a:t>2</a:t>
            </a:r>
            <a:r>
              <a:rPr lang="en-US" b="1" dirty="0" smtClean="0">
                <a:solidFill>
                  <a:srgbClr val="FFFFFF"/>
                </a:solidFill>
              </a:rPr>
              <a:t>O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0982" y="5661248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LiCl+1%Li</a:t>
            </a:r>
            <a:r>
              <a:rPr lang="en-US" b="1" baseline="-25000" dirty="0" smtClean="0">
                <a:solidFill>
                  <a:srgbClr val="FFFFFF"/>
                </a:solidFill>
              </a:rPr>
              <a:t>2</a:t>
            </a:r>
            <a:r>
              <a:rPr lang="en-US" b="1" dirty="0" smtClean="0">
                <a:solidFill>
                  <a:srgbClr val="FFFFFF"/>
                </a:solidFill>
              </a:rPr>
              <a:t>O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40982" y="3405687"/>
            <a:ext cx="75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FF"/>
                </a:solidFill>
              </a:rPr>
              <a:t>MgO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9344" y="3421702"/>
            <a:ext cx="75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FF"/>
                </a:solidFill>
              </a:rPr>
              <a:t>MgO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1268" y="4221088"/>
            <a:ext cx="392225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500" b="1" i="1" dirty="0" smtClean="0">
                <a:solidFill>
                  <a:srgbClr val="0000FF"/>
                </a:solidFill>
              </a:rPr>
              <a:t>Testing </a:t>
            </a:r>
            <a:r>
              <a:rPr lang="en-US" sz="1500" b="1" i="1" dirty="0">
                <a:solidFill>
                  <a:srgbClr val="0000FF"/>
                </a:solidFill>
              </a:rPr>
              <a:t>in pure </a:t>
            </a:r>
            <a:r>
              <a:rPr lang="en-US" sz="1500" b="1" i="1" dirty="0" err="1">
                <a:solidFill>
                  <a:srgbClr val="0000FF"/>
                </a:solidFill>
              </a:rPr>
              <a:t>LiCl</a:t>
            </a:r>
            <a:r>
              <a:rPr lang="en-US" sz="1500" b="1" i="1" dirty="0">
                <a:solidFill>
                  <a:srgbClr val="0000FF"/>
                </a:solidFill>
              </a:rPr>
              <a:t> results </a:t>
            </a:r>
            <a:r>
              <a:rPr lang="en-US" sz="1500" b="1" i="1" dirty="0" smtClean="0">
                <a:solidFill>
                  <a:srgbClr val="0000FF"/>
                </a:solidFill>
              </a:rPr>
              <a:t>only in mild </a:t>
            </a:r>
            <a:r>
              <a:rPr lang="en-US" sz="1500" b="1" i="1" dirty="0">
                <a:solidFill>
                  <a:srgbClr val="0000FF"/>
                </a:solidFill>
              </a:rPr>
              <a:t>etching of grain </a:t>
            </a:r>
            <a:r>
              <a:rPr lang="en-US" sz="1500" b="1" i="1" dirty="0" smtClean="0">
                <a:solidFill>
                  <a:srgbClr val="0000FF"/>
                </a:solidFill>
              </a:rPr>
              <a:t>boundaries and pores in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without </a:t>
            </a:r>
            <a:r>
              <a:rPr lang="en-US" sz="1500" b="1" i="1" dirty="0">
                <a:solidFill>
                  <a:srgbClr val="0000FF"/>
                </a:solidFill>
              </a:rPr>
              <a:t>attacking </a:t>
            </a:r>
            <a:r>
              <a:rPr lang="en-US" sz="1500" b="1" i="1" dirty="0" smtClean="0">
                <a:solidFill>
                  <a:srgbClr val="0000FF"/>
                </a:solidFill>
              </a:rPr>
              <a:t>ZrO</a:t>
            </a:r>
            <a:r>
              <a:rPr lang="en-US" sz="1500" b="1" i="1" baseline="-25000" dirty="0" smtClean="0">
                <a:solidFill>
                  <a:srgbClr val="0000FF"/>
                </a:solidFill>
              </a:rPr>
              <a:t>2</a:t>
            </a:r>
            <a:r>
              <a:rPr lang="ru-RU" sz="1500" b="1" i="1" baseline="-25000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particles.</a:t>
            </a:r>
            <a:endParaRPr lang="en-US" sz="1500" b="1" i="1" dirty="0">
              <a:solidFill>
                <a:srgbClr val="0000FF"/>
              </a:solidFill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500" b="1" i="1" dirty="0">
                <a:solidFill>
                  <a:srgbClr val="0000FF"/>
                </a:solidFill>
              </a:rPr>
              <a:t>Introduction </a:t>
            </a:r>
            <a:r>
              <a:rPr lang="en-US" sz="1500" b="1" i="1" dirty="0" smtClean="0">
                <a:solidFill>
                  <a:srgbClr val="0000FF"/>
                </a:solidFill>
              </a:rPr>
              <a:t>of Li</a:t>
            </a:r>
            <a:r>
              <a:rPr lang="en-US" sz="1500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1500" b="1" i="1" dirty="0" smtClean="0">
                <a:solidFill>
                  <a:srgbClr val="0000FF"/>
                </a:solidFill>
              </a:rPr>
              <a:t>O into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LiCl</a:t>
            </a:r>
            <a:r>
              <a:rPr lang="en-US" sz="1500" b="1" i="1" dirty="0" smtClean="0">
                <a:solidFill>
                  <a:srgbClr val="0000FF"/>
                </a:solidFill>
              </a:rPr>
              <a:t> melt increases </a:t>
            </a:r>
            <a:r>
              <a:rPr lang="en-US" sz="1500" b="1" i="1" dirty="0">
                <a:solidFill>
                  <a:srgbClr val="0000FF"/>
                </a:solidFill>
              </a:rPr>
              <a:t>not only pickling of </a:t>
            </a:r>
            <a:r>
              <a:rPr lang="en-US" sz="1500" b="1" i="1" dirty="0" smtClean="0">
                <a:solidFill>
                  <a:srgbClr val="0000FF"/>
                </a:solidFill>
              </a:rPr>
              <a:t>grain boundaries, </a:t>
            </a:r>
            <a:r>
              <a:rPr lang="en-US" sz="1500" b="1" i="1" dirty="0">
                <a:solidFill>
                  <a:srgbClr val="0000FF"/>
                </a:solidFill>
              </a:rPr>
              <a:t>but also leads to general corrosion in </a:t>
            </a:r>
            <a:r>
              <a:rPr lang="en-US" sz="1500" b="1" i="1" dirty="0" smtClean="0">
                <a:solidFill>
                  <a:srgbClr val="0000FF"/>
                </a:solidFill>
              </a:rPr>
              <a:t>the volume </a:t>
            </a:r>
            <a:r>
              <a:rPr lang="en-US" sz="1500" b="1" i="1" dirty="0">
                <a:solidFill>
                  <a:srgbClr val="0000FF"/>
                </a:solidFill>
              </a:rPr>
              <a:t>of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grains, </a:t>
            </a:r>
            <a:r>
              <a:rPr lang="en-US" sz="1500" b="1" i="1" dirty="0">
                <a:solidFill>
                  <a:srgbClr val="0000FF"/>
                </a:solidFill>
              </a:rPr>
              <a:t>and </a:t>
            </a:r>
            <a:r>
              <a:rPr lang="en-US" sz="1500" b="1" i="1" dirty="0" smtClean="0">
                <a:solidFill>
                  <a:srgbClr val="0000FF"/>
                </a:solidFill>
              </a:rPr>
              <a:t>etching </a:t>
            </a:r>
            <a:r>
              <a:rPr lang="en-US" sz="1500" b="1" i="1" dirty="0">
                <a:solidFill>
                  <a:srgbClr val="0000FF"/>
                </a:solidFill>
              </a:rPr>
              <a:t>of </a:t>
            </a:r>
            <a:r>
              <a:rPr lang="en-US" sz="1500" b="1" i="1" dirty="0" smtClean="0">
                <a:solidFill>
                  <a:srgbClr val="0000FF"/>
                </a:solidFill>
              </a:rPr>
              <a:t>ZrO</a:t>
            </a:r>
            <a:r>
              <a:rPr lang="en-US" sz="1500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1500" b="1" i="1" dirty="0">
                <a:solidFill>
                  <a:srgbClr val="0000FF"/>
                </a:solidFill>
              </a:rPr>
              <a:t> particles.</a:t>
            </a:r>
            <a:endParaRPr lang="ru-RU" sz="1500" b="1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44" y="3359561"/>
            <a:ext cx="2623470" cy="293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186" y="82460"/>
            <a:ext cx="3742790" cy="204671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РЭМ изображения </a:t>
            </a:r>
            <a:r>
              <a:rPr lang="ru-RU" altLang="ru-RU" sz="19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пове</a:t>
            </a:r>
            <a:r>
              <a:rPr lang="en-US" altLang="ru-RU" sz="1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p</a:t>
            </a:r>
            <a:r>
              <a:rPr lang="ru-RU" altLang="ru-RU" sz="19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хности</a:t>
            </a:r>
            <a:r>
              <a:rPr lang="ru-RU" altLang="ru-RU" sz="1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altLang="ru-RU" sz="19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en-US" altLang="ru-RU" sz="1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ru-RU" altLang="ru-RU" sz="1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/>
            </a:r>
            <a:br>
              <a:rPr lang="ru-RU" altLang="ru-RU" sz="1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</a:br>
            <a:r>
              <a:rPr lang="ru-RU" altLang="ru-RU" sz="1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до и после испытаний</a:t>
            </a:r>
            <a:br>
              <a:rPr lang="ru-RU" altLang="ru-RU" sz="1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</a:br>
            <a:r>
              <a:rPr lang="ru-RU" altLang="ru-RU" sz="1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 </a:t>
            </a:r>
            <a:r>
              <a:rPr lang="en-US" altLang="ru-RU" sz="19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LiCl</a:t>
            </a:r>
            <a:r>
              <a:rPr lang="ru-RU" altLang="ru-RU" sz="1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и </a:t>
            </a:r>
            <a:r>
              <a:rPr lang="en-US" altLang="ru-RU" sz="1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LiCl+mUCl</a:t>
            </a:r>
            <a:r>
              <a:rPr lang="en-US" altLang="ru-RU" sz="1900" b="1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9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SEM </a:t>
            </a:r>
            <a:r>
              <a:rPr lang="en-US" altLang="ru-RU" sz="19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images of </a:t>
            </a:r>
            <a:r>
              <a:rPr lang="en-US" altLang="ru-RU" sz="1900" b="1" i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en-US" altLang="ru-RU" sz="19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surface before </a:t>
            </a:r>
            <a:r>
              <a:rPr lang="en-US" altLang="ru-RU" sz="19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and </a:t>
            </a:r>
            <a:r>
              <a:rPr lang="en-US" altLang="ru-RU" sz="19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after testing </a:t>
            </a:r>
            <a:r>
              <a:rPr lang="en-US" altLang="ru-RU" sz="19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in </a:t>
            </a:r>
            <a:r>
              <a:rPr lang="en-US" altLang="ru-RU" sz="1900" b="1" i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LiCl</a:t>
            </a:r>
            <a:r>
              <a:rPr lang="en-US" altLang="ru-RU" sz="19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and </a:t>
            </a:r>
            <a:r>
              <a:rPr lang="en-US" altLang="ru-RU" sz="19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LiCl+mUCl</a:t>
            </a:r>
            <a:r>
              <a:rPr lang="en-US" altLang="ru-RU" sz="1900" b="1" i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</a:t>
            </a:r>
            <a:endParaRPr lang="ru-RU" altLang="ru-RU" sz="1900" b="1" i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102183" y="2206503"/>
            <a:ext cx="3522201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" y="2175363"/>
            <a:ext cx="3707904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Выдержка в чистом </a:t>
            </a:r>
            <a:r>
              <a:rPr lang="en-US" sz="1500" b="1" dirty="0" err="1" smtClean="0">
                <a:solidFill>
                  <a:srgbClr val="002060"/>
                </a:solidFill>
              </a:rPr>
              <a:t>LiCl</a:t>
            </a:r>
            <a:r>
              <a:rPr lang="ru-RU" sz="1500" b="1" dirty="0" smtClean="0">
                <a:solidFill>
                  <a:srgbClr val="002060"/>
                </a:solidFill>
              </a:rPr>
              <a:t> приводит лишь слабому травлению границ зерен, не воздействуя на </a:t>
            </a:r>
            <a:r>
              <a:rPr lang="en-US" sz="1500" b="1" dirty="0" smtClean="0">
                <a:solidFill>
                  <a:srgbClr val="002060"/>
                </a:solidFill>
              </a:rPr>
              <a:t>ZrO</a:t>
            </a:r>
            <a:r>
              <a:rPr lang="en-US" sz="15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1500" b="1" dirty="0" smtClean="0">
                <a:solidFill>
                  <a:srgbClr val="002060"/>
                </a:solidFill>
              </a:rPr>
              <a:t>.</a:t>
            </a:r>
            <a:endParaRPr lang="ru-RU" sz="1500" b="1" dirty="0" smtClean="0">
              <a:solidFill>
                <a:srgbClr val="002060"/>
              </a:solidFill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Введение </a:t>
            </a:r>
            <a:r>
              <a:rPr lang="en-US" sz="1500" b="1" dirty="0" smtClean="0">
                <a:solidFill>
                  <a:srgbClr val="002060"/>
                </a:solidFill>
              </a:rPr>
              <a:t>UCl</a:t>
            </a:r>
            <a:r>
              <a:rPr lang="en-US" sz="15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в расплав </a:t>
            </a:r>
            <a:r>
              <a:rPr lang="en-US" sz="1500" b="1" dirty="0" err="1">
                <a:solidFill>
                  <a:srgbClr val="002060"/>
                </a:solidFill>
              </a:rPr>
              <a:t>LiCl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увеличивает не только травление границ зерен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en-US" sz="1500" b="1" dirty="0" err="1" smtClean="0">
                <a:solidFill>
                  <a:srgbClr val="002060"/>
                </a:solidFill>
              </a:rPr>
              <a:t>MgO</a:t>
            </a:r>
            <a:r>
              <a:rPr lang="ru-RU" sz="1500" b="1" dirty="0" smtClean="0">
                <a:solidFill>
                  <a:srgbClr val="002060"/>
                </a:solidFill>
              </a:rPr>
              <a:t>, но и приводит  к общей коррозии в объеме зерен </a:t>
            </a:r>
            <a:r>
              <a:rPr lang="en-US" sz="1500" b="1" dirty="0" err="1" smtClean="0">
                <a:solidFill>
                  <a:srgbClr val="002060"/>
                </a:solidFill>
              </a:rPr>
              <a:t>MgO</a:t>
            </a:r>
            <a:r>
              <a:rPr lang="ru-RU" sz="1500" b="1" dirty="0" smtClean="0">
                <a:solidFill>
                  <a:srgbClr val="002060"/>
                </a:solidFill>
              </a:rPr>
              <a:t>, при этом не оказывает влияния на  выделения </a:t>
            </a:r>
            <a:r>
              <a:rPr lang="en-US" sz="1500" b="1" dirty="0" err="1" smtClean="0">
                <a:solidFill>
                  <a:srgbClr val="002060"/>
                </a:solidFill>
              </a:rPr>
              <a:t>ZrO</a:t>
            </a:r>
            <a:r>
              <a:rPr lang="ru-RU" sz="1500" b="1" baseline="-25000" dirty="0" smtClean="0">
                <a:solidFill>
                  <a:srgbClr val="002060"/>
                </a:solidFill>
              </a:rPr>
              <a:t>2</a:t>
            </a:r>
            <a:r>
              <a:rPr lang="ru-RU" sz="1500" b="1" dirty="0" smtClean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45" y="332655"/>
            <a:ext cx="2638372" cy="294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98122" y="258752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Before testing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4210" y="332655"/>
            <a:ext cx="75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MgO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15303" y="1806031"/>
            <a:ext cx="75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ZrO</a:t>
            </a:r>
            <a:r>
              <a:rPr lang="en-US" b="1" baseline="-25000" dirty="0" smtClean="0">
                <a:solidFill>
                  <a:srgbClr val="FFFFFF"/>
                </a:solidFill>
              </a:rPr>
              <a:t>2</a:t>
            </a:r>
            <a:endParaRPr lang="ru-RU" b="1" baseline="-25000" dirty="0">
              <a:solidFill>
                <a:srgbClr val="FFFFFF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318384" y="1700808"/>
            <a:ext cx="477752" cy="164341"/>
          </a:xfrm>
          <a:prstGeom prst="line">
            <a:avLst/>
          </a:prstGeom>
          <a:noFill/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 flipV="1">
            <a:off x="5892881" y="2142148"/>
            <a:ext cx="0" cy="278740"/>
          </a:xfrm>
          <a:prstGeom prst="line">
            <a:avLst/>
          </a:prstGeom>
          <a:noFill/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Группа 6"/>
          <p:cNvGrpSpPr/>
          <p:nvPr/>
        </p:nvGrpSpPr>
        <p:grpSpPr>
          <a:xfrm>
            <a:off x="3786976" y="3359561"/>
            <a:ext cx="2636410" cy="2945619"/>
            <a:chOff x="3652331" y="3351898"/>
            <a:chExt cx="2636410" cy="294561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331" y="3351898"/>
              <a:ext cx="2636410" cy="2945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659401" y="5627049"/>
              <a:ext cx="1763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FFFF"/>
                  </a:solidFill>
                </a:rPr>
                <a:t>LiCl</a:t>
              </a:r>
              <a:r>
                <a:rPr lang="en-US" b="1" dirty="0" smtClean="0">
                  <a:solidFill>
                    <a:srgbClr val="FFFFFF"/>
                  </a:solidFill>
                </a:rPr>
                <a:t>+</a:t>
              </a:r>
              <a:r>
                <a:rPr lang="ru-RU" b="1" dirty="0" smtClean="0">
                  <a:solidFill>
                    <a:srgbClr val="FFFFFF"/>
                  </a:solidFill>
                </a:rPr>
                <a:t>0</a:t>
              </a:r>
              <a:r>
                <a:rPr lang="en-US" b="1" dirty="0" smtClean="0">
                  <a:solidFill>
                    <a:srgbClr val="FFFFFF"/>
                  </a:solidFill>
                </a:rPr>
                <a:t>.</a:t>
              </a:r>
              <a:r>
                <a:rPr lang="ru-RU" b="1" dirty="0" smtClean="0">
                  <a:solidFill>
                    <a:srgbClr val="FFFFFF"/>
                  </a:solidFill>
                </a:rPr>
                <a:t>5</a:t>
              </a:r>
              <a:r>
                <a:rPr lang="en-US" b="1" dirty="0" smtClean="0">
                  <a:solidFill>
                    <a:srgbClr val="FFFFFF"/>
                  </a:solidFill>
                </a:rPr>
                <a:t>%UCl</a:t>
              </a:r>
              <a:r>
                <a:rPr lang="en-US" b="1" baseline="-25000" dirty="0" smtClean="0">
                  <a:solidFill>
                    <a:srgbClr val="FFFFFF"/>
                  </a:solidFill>
                </a:rPr>
                <a:t>3</a:t>
              </a:r>
              <a:endParaRPr lang="ru-RU" b="1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96552" y="3501008"/>
              <a:ext cx="751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FFFFF"/>
                  </a:solidFill>
                </a:rPr>
                <a:t>MgO</a:t>
              </a:r>
              <a:endParaRPr lang="ru-RU" b="1" dirty="0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87192" y="4634684"/>
              <a:ext cx="751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ZrO</a:t>
              </a:r>
              <a:r>
                <a:rPr lang="en-US" b="1" baseline="-25000" dirty="0" smtClean="0">
                  <a:solidFill>
                    <a:srgbClr val="FFFFFF"/>
                  </a:solidFill>
                </a:rPr>
                <a:t>2</a:t>
              </a:r>
              <a:endParaRPr lang="ru-RU" b="1" baseline="-25000" dirty="0">
                <a:solidFill>
                  <a:srgbClr val="FFFFFF"/>
                </a:solidFill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 bwMode="auto">
            <a:xfrm>
              <a:off x="4292804" y="4299483"/>
              <a:ext cx="117918" cy="335201"/>
            </a:xfrm>
            <a:prstGeom prst="line">
              <a:avLst/>
            </a:prstGeom>
            <a:noFill/>
            <a:ln w="222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4534631" y="4275643"/>
              <a:ext cx="10900" cy="341426"/>
            </a:xfrm>
            <a:prstGeom prst="line">
              <a:avLst/>
            </a:prstGeom>
            <a:noFill/>
            <a:ln w="222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Прямая соединительная линия 44"/>
            <p:cNvCxnSpPr/>
            <p:nvPr/>
          </p:nvCxnSpPr>
          <p:spPr bwMode="auto">
            <a:xfrm>
              <a:off x="3833336" y="4534898"/>
              <a:ext cx="353856" cy="164341"/>
            </a:xfrm>
            <a:prstGeom prst="line">
              <a:avLst/>
            </a:prstGeom>
            <a:noFill/>
            <a:ln w="222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Прямая соединительная линия 46"/>
            <p:cNvCxnSpPr/>
            <p:nvPr/>
          </p:nvCxnSpPr>
          <p:spPr bwMode="auto">
            <a:xfrm flipH="1">
              <a:off x="4447873" y="5004016"/>
              <a:ext cx="43493" cy="369332"/>
            </a:xfrm>
            <a:prstGeom prst="line">
              <a:avLst/>
            </a:prstGeom>
            <a:noFill/>
            <a:ln w="222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0" name="Прямая соединительная линия 49"/>
          <p:cNvCxnSpPr>
            <a:endCxn id="35" idx="0"/>
          </p:cNvCxnSpPr>
          <p:nvPr/>
        </p:nvCxnSpPr>
        <p:spPr bwMode="auto">
          <a:xfrm flipH="1">
            <a:off x="8342177" y="4602002"/>
            <a:ext cx="186136" cy="388550"/>
          </a:xfrm>
          <a:prstGeom prst="line">
            <a:avLst/>
          </a:prstGeom>
          <a:noFill/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Прямая соединительная линия 51"/>
          <p:cNvCxnSpPr/>
          <p:nvPr/>
        </p:nvCxnSpPr>
        <p:spPr bwMode="auto">
          <a:xfrm>
            <a:off x="7652458" y="5181028"/>
            <a:ext cx="354340" cy="0"/>
          </a:xfrm>
          <a:prstGeom prst="line">
            <a:avLst/>
          </a:prstGeom>
          <a:noFill/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Прямая соединительная линия 54"/>
          <p:cNvCxnSpPr/>
          <p:nvPr/>
        </p:nvCxnSpPr>
        <p:spPr bwMode="auto">
          <a:xfrm flipV="1">
            <a:off x="8065925" y="5325222"/>
            <a:ext cx="115496" cy="552050"/>
          </a:xfrm>
          <a:prstGeom prst="line">
            <a:avLst/>
          </a:prstGeom>
          <a:noFill/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8" name="Группа 57"/>
          <p:cNvGrpSpPr/>
          <p:nvPr/>
        </p:nvGrpSpPr>
        <p:grpSpPr>
          <a:xfrm>
            <a:off x="6465444" y="332655"/>
            <a:ext cx="2619339" cy="2929523"/>
            <a:chOff x="6383296" y="332655"/>
            <a:chExt cx="2619339" cy="2929523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296" y="332655"/>
              <a:ext cx="2619339" cy="2929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6398702" y="258752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FFFF"/>
                  </a:solidFill>
                </a:rPr>
                <a:t>LiC</a:t>
              </a:r>
              <a:r>
                <a:rPr lang="en-US" b="1" dirty="0" err="1">
                  <a:solidFill>
                    <a:srgbClr val="FFFFFF"/>
                  </a:solidFill>
                </a:rPr>
                <a:t>l</a:t>
              </a:r>
              <a:endParaRPr lang="ru-RU" b="1" dirty="0">
                <a:solidFill>
                  <a:srgbClr val="FFFFFF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435887" y="349885"/>
              <a:ext cx="751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FFFFF"/>
                  </a:solidFill>
                </a:rPr>
                <a:t>MgO</a:t>
              </a:r>
              <a:endParaRPr lang="ru-RU" b="1" dirty="0">
                <a:solidFill>
                  <a:srgbClr val="FFFFFF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747480" y="1403484"/>
              <a:ext cx="751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ZrO</a:t>
              </a:r>
              <a:r>
                <a:rPr lang="en-US" b="1" baseline="-25000" dirty="0" smtClean="0">
                  <a:solidFill>
                    <a:srgbClr val="FFFFFF"/>
                  </a:solidFill>
                </a:rPr>
                <a:t>2</a:t>
              </a:r>
              <a:endParaRPr lang="ru-RU" b="1" baseline="-25000" dirty="0">
                <a:solidFill>
                  <a:srgbClr val="FFFFFF"/>
                </a:solidFill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 bwMode="auto">
            <a:xfrm flipH="1">
              <a:off x="8123141" y="836712"/>
              <a:ext cx="375660" cy="560282"/>
            </a:xfrm>
            <a:prstGeom prst="line">
              <a:avLst/>
            </a:prstGeom>
            <a:noFill/>
            <a:ln w="222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Прямая соединительная линия 63"/>
            <p:cNvCxnSpPr/>
            <p:nvPr/>
          </p:nvCxnSpPr>
          <p:spPr bwMode="auto">
            <a:xfrm flipH="1" flipV="1">
              <a:off x="8123140" y="1772817"/>
              <a:ext cx="118996" cy="648071"/>
            </a:xfrm>
            <a:prstGeom prst="line">
              <a:avLst/>
            </a:prstGeom>
            <a:noFill/>
            <a:ln w="222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Прямая соединительная линия 64"/>
            <p:cNvCxnSpPr/>
            <p:nvPr/>
          </p:nvCxnSpPr>
          <p:spPr bwMode="auto">
            <a:xfrm flipV="1">
              <a:off x="7380312" y="1782979"/>
              <a:ext cx="504056" cy="370362"/>
            </a:xfrm>
            <a:prstGeom prst="line">
              <a:avLst/>
            </a:prstGeom>
            <a:noFill/>
            <a:ln w="222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Прямая соединительная линия 65"/>
            <p:cNvCxnSpPr/>
            <p:nvPr/>
          </p:nvCxnSpPr>
          <p:spPr bwMode="auto">
            <a:xfrm flipV="1">
              <a:off x="8278597" y="1396994"/>
              <a:ext cx="253843" cy="87790"/>
            </a:xfrm>
            <a:prstGeom prst="line">
              <a:avLst/>
            </a:prstGeom>
            <a:noFill/>
            <a:ln w="222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6379165" y="5634712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LiCl+1%UCl</a:t>
            </a:r>
            <a:r>
              <a:rPr lang="en-US" b="1" baseline="-25000" dirty="0" smtClean="0">
                <a:solidFill>
                  <a:srgbClr val="FFFFFF"/>
                </a:solidFill>
              </a:rPr>
              <a:t>3</a:t>
            </a:r>
            <a:endParaRPr lang="ru-RU" b="1" baseline="-250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937" y="3359561"/>
            <a:ext cx="75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FF"/>
                </a:solidFill>
              </a:rPr>
              <a:t>MgO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66516" y="4990552"/>
            <a:ext cx="75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ZrO</a:t>
            </a:r>
            <a:r>
              <a:rPr lang="en-US" b="1" baseline="-25000" dirty="0" smtClean="0">
                <a:solidFill>
                  <a:srgbClr val="FFFFFF"/>
                </a:solidFill>
              </a:rPr>
              <a:t>2</a:t>
            </a:r>
            <a:endParaRPr lang="ru-RU" b="1" baseline="-25000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4297748"/>
            <a:ext cx="3707904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500" b="1" i="1" dirty="0" smtClean="0">
                <a:solidFill>
                  <a:srgbClr val="0000FF"/>
                </a:solidFill>
              </a:rPr>
              <a:t>Cooling in </a:t>
            </a:r>
            <a:r>
              <a:rPr lang="en-US" sz="1500" b="1" i="1" dirty="0">
                <a:solidFill>
                  <a:srgbClr val="0000FF"/>
                </a:solidFill>
              </a:rPr>
              <a:t>pure </a:t>
            </a:r>
            <a:r>
              <a:rPr lang="en-US" sz="1500" b="1" i="1" dirty="0" err="1">
                <a:solidFill>
                  <a:srgbClr val="0000FF"/>
                </a:solidFill>
              </a:rPr>
              <a:t>LiCl</a:t>
            </a:r>
            <a:r>
              <a:rPr lang="en-US" sz="1500" b="1" i="1" dirty="0">
                <a:solidFill>
                  <a:srgbClr val="0000FF"/>
                </a:solidFill>
              </a:rPr>
              <a:t> results </a:t>
            </a:r>
            <a:r>
              <a:rPr lang="en-US" sz="1500" b="1" i="1" dirty="0" smtClean="0">
                <a:solidFill>
                  <a:srgbClr val="0000FF"/>
                </a:solidFill>
              </a:rPr>
              <a:t>only in </a:t>
            </a:r>
            <a:r>
              <a:rPr lang="en-US" sz="1500" b="1" i="1" dirty="0">
                <a:solidFill>
                  <a:srgbClr val="0000FF"/>
                </a:solidFill>
              </a:rPr>
              <a:t>weak etching of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grain boundaries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without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influencing </a:t>
            </a:r>
            <a:r>
              <a:rPr lang="en-US" sz="1500" b="1" i="1" dirty="0" smtClean="0">
                <a:solidFill>
                  <a:srgbClr val="0000FF"/>
                </a:solidFill>
              </a:rPr>
              <a:t>ZrO</a:t>
            </a:r>
            <a:r>
              <a:rPr lang="en-US" sz="1500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1500" b="1" i="1" dirty="0">
                <a:solidFill>
                  <a:srgbClr val="0000FF"/>
                </a:solidFill>
              </a:rPr>
              <a:t> particles</a:t>
            </a:r>
            <a:r>
              <a:rPr lang="en-US" sz="1500" b="1" i="1" dirty="0" smtClean="0">
                <a:solidFill>
                  <a:srgbClr val="0000FF"/>
                </a:solidFill>
              </a:rPr>
              <a:t>.</a:t>
            </a: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500" b="1" i="1" dirty="0">
                <a:solidFill>
                  <a:srgbClr val="0000FF"/>
                </a:solidFill>
              </a:rPr>
              <a:t>Introduction </a:t>
            </a:r>
            <a:r>
              <a:rPr lang="en-US" sz="1500" b="1" i="1" dirty="0" smtClean="0">
                <a:solidFill>
                  <a:srgbClr val="0000FF"/>
                </a:solidFill>
              </a:rPr>
              <a:t>of UCl</a:t>
            </a:r>
            <a:r>
              <a:rPr lang="en-US" sz="1500" b="1" i="1" baseline="-25000" dirty="0" smtClean="0">
                <a:solidFill>
                  <a:srgbClr val="0000FF"/>
                </a:solidFill>
              </a:rPr>
              <a:t>3</a:t>
            </a:r>
            <a:r>
              <a:rPr lang="en-US" sz="1500" b="1" i="1" dirty="0" smtClean="0">
                <a:solidFill>
                  <a:srgbClr val="0000FF"/>
                </a:solidFill>
              </a:rPr>
              <a:t> into melt </a:t>
            </a:r>
            <a:r>
              <a:rPr lang="en-US" sz="1500" b="1" i="1" dirty="0" err="1">
                <a:solidFill>
                  <a:srgbClr val="0000FF"/>
                </a:solidFill>
              </a:rPr>
              <a:t>LiCl</a:t>
            </a:r>
            <a:r>
              <a:rPr lang="en-US" sz="1500" b="1" i="1" dirty="0">
                <a:solidFill>
                  <a:srgbClr val="0000FF"/>
                </a:solidFill>
              </a:rPr>
              <a:t> increases not only etching of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grain boundaries, </a:t>
            </a:r>
            <a:r>
              <a:rPr lang="en-US" sz="1500" b="1" i="1" dirty="0">
                <a:solidFill>
                  <a:srgbClr val="0000FF"/>
                </a:solidFill>
              </a:rPr>
              <a:t>but also leads to </a:t>
            </a:r>
            <a:r>
              <a:rPr lang="en-US" sz="1500" b="1" i="1" dirty="0" smtClean="0">
                <a:solidFill>
                  <a:srgbClr val="0000FF"/>
                </a:solidFill>
              </a:rPr>
              <a:t>general </a:t>
            </a:r>
            <a:r>
              <a:rPr lang="en-US" sz="1500" b="1" i="1" dirty="0">
                <a:solidFill>
                  <a:srgbClr val="0000FF"/>
                </a:solidFill>
              </a:rPr>
              <a:t>corrosion in </a:t>
            </a:r>
            <a:r>
              <a:rPr lang="en-US" sz="1500" b="1" i="1" dirty="0" smtClean="0">
                <a:solidFill>
                  <a:srgbClr val="0000FF"/>
                </a:solidFill>
              </a:rPr>
              <a:t>the volume </a:t>
            </a:r>
            <a:r>
              <a:rPr lang="en-US" sz="1500" b="1" i="1" dirty="0">
                <a:solidFill>
                  <a:srgbClr val="0000FF"/>
                </a:solidFill>
              </a:rPr>
              <a:t>of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grains</a:t>
            </a:r>
            <a:r>
              <a:rPr lang="en-US" sz="1500" b="1" i="1" dirty="0" smtClean="0">
                <a:solidFill>
                  <a:srgbClr val="0000FF"/>
                </a:solidFill>
              </a:rPr>
              <a:t>,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without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influencing </a:t>
            </a:r>
            <a:r>
              <a:rPr lang="en-US" sz="1500" b="1" i="1" dirty="0" smtClean="0">
                <a:solidFill>
                  <a:srgbClr val="0000FF"/>
                </a:solidFill>
              </a:rPr>
              <a:t>ZrO</a:t>
            </a:r>
            <a:r>
              <a:rPr lang="en-US" sz="1500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1500" b="1" i="1" dirty="0">
                <a:solidFill>
                  <a:srgbClr val="0000FF"/>
                </a:solidFill>
              </a:rPr>
              <a:t> particles</a:t>
            </a:r>
            <a:r>
              <a:rPr lang="en-US" sz="1500" b="1" i="1" dirty="0" smtClean="0">
                <a:solidFill>
                  <a:srgbClr val="0000FF"/>
                </a:solidFill>
              </a:rPr>
              <a:t>.</a:t>
            </a:r>
            <a:endParaRPr lang="ru-RU" sz="15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27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41" y="3307182"/>
            <a:ext cx="4819217" cy="314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334" y="188640"/>
            <a:ext cx="4800324" cy="313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0132" y="0"/>
            <a:ext cx="4288478" cy="184665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Влияние содержания </a:t>
            </a:r>
            <a:r>
              <a:rPr lang="en-US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Li</a:t>
            </a:r>
            <a:r>
              <a:rPr lang="en-US" altLang="ru-RU" sz="2000" b="1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</a:t>
            </a:r>
            <a:r>
              <a:rPr lang="en-US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 </a:t>
            </a:r>
            <a:r>
              <a:rPr lang="ru-RU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на состав поверхностных слоев </a:t>
            </a:r>
            <a:r>
              <a:rPr lang="en-US" altLang="ru-RU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ru-RU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(1/2)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20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Effect </a:t>
            </a:r>
            <a:r>
              <a:rPr lang="en-US" altLang="ru-RU" sz="20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of </a:t>
            </a:r>
            <a:r>
              <a:rPr lang="en-US" altLang="ru-RU" sz="20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Li</a:t>
            </a:r>
            <a:r>
              <a:rPr lang="en-US" altLang="ru-RU" sz="2000" b="1" i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</a:t>
            </a:r>
            <a:r>
              <a:rPr lang="en-US" altLang="ru-RU" sz="20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 concentration on </a:t>
            </a:r>
            <a:r>
              <a:rPr lang="en-US" altLang="ru-RU" sz="20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composition of </a:t>
            </a:r>
            <a:r>
              <a:rPr lang="en-US" altLang="ru-RU" sz="2000" b="1" i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en-US" altLang="ru-RU" sz="20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surface layers</a:t>
            </a:r>
            <a:r>
              <a:rPr lang="ru-RU" altLang="ru-RU" sz="20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(1/2)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171267" y="1844824"/>
            <a:ext cx="3816424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-58726" y="1988840"/>
            <a:ext cx="456619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Выдер</a:t>
            </a:r>
            <a:r>
              <a:rPr lang="ru-RU" sz="1500" b="1" dirty="0">
                <a:solidFill>
                  <a:srgbClr val="002060"/>
                </a:solidFill>
              </a:rPr>
              <a:t>ж</a:t>
            </a:r>
            <a:r>
              <a:rPr lang="ru-RU" sz="1500" b="1" dirty="0" smtClean="0">
                <a:solidFill>
                  <a:srgbClr val="002060"/>
                </a:solidFill>
              </a:rPr>
              <a:t>ка </a:t>
            </a:r>
            <a:r>
              <a:rPr lang="en-US" sz="1500" b="1" dirty="0" err="1" smtClean="0">
                <a:solidFill>
                  <a:srgbClr val="002060"/>
                </a:solidFill>
              </a:rPr>
              <a:t>MgO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в расплаве </a:t>
            </a:r>
            <a:r>
              <a:rPr lang="en-US" sz="1500" b="1" dirty="0" err="1" smtClean="0">
                <a:solidFill>
                  <a:srgbClr val="002060"/>
                </a:solidFill>
              </a:rPr>
              <a:t>LiC</a:t>
            </a:r>
            <a:r>
              <a:rPr lang="en-US" sz="1500" b="1" dirty="0" err="1">
                <a:solidFill>
                  <a:srgbClr val="002060"/>
                </a:solidFill>
              </a:rPr>
              <a:t>l</a:t>
            </a:r>
            <a:r>
              <a:rPr lang="ru-RU" sz="1500" b="1" dirty="0" smtClean="0">
                <a:solidFill>
                  <a:srgbClr val="002060"/>
                </a:solidFill>
              </a:rPr>
              <a:t>, в том числе с добавками 1 и 2 % моль </a:t>
            </a:r>
            <a:r>
              <a:rPr lang="en-US" sz="1500" b="1" dirty="0" smtClean="0">
                <a:solidFill>
                  <a:srgbClr val="002060"/>
                </a:solidFill>
              </a:rPr>
              <a:t>Li</a:t>
            </a:r>
            <a:r>
              <a:rPr lang="en-US" sz="15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1500" b="1" dirty="0" smtClean="0">
                <a:solidFill>
                  <a:srgbClr val="002060"/>
                </a:solidFill>
              </a:rPr>
              <a:t>O</a:t>
            </a:r>
            <a:r>
              <a:rPr lang="ru-RU" sz="1500" b="1" dirty="0" smtClean="0">
                <a:solidFill>
                  <a:srgbClr val="002060"/>
                </a:solidFill>
              </a:rPr>
              <a:t>,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практически не влияет на содержание </a:t>
            </a:r>
            <a:r>
              <a:rPr lang="en-US" sz="1500" b="1" dirty="0" smtClean="0">
                <a:solidFill>
                  <a:srgbClr val="002060"/>
                </a:solidFill>
              </a:rPr>
              <a:t>Mg </a:t>
            </a:r>
            <a:r>
              <a:rPr lang="ru-RU" sz="1500" b="1" dirty="0" smtClean="0">
                <a:solidFill>
                  <a:srgbClr val="002060"/>
                </a:solidFill>
              </a:rPr>
              <a:t>и </a:t>
            </a:r>
            <a:r>
              <a:rPr lang="en-US" sz="1500" b="1" dirty="0" smtClean="0">
                <a:solidFill>
                  <a:srgbClr val="002060"/>
                </a:solidFill>
              </a:rPr>
              <a:t>O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на поверхности образцов </a:t>
            </a:r>
            <a:r>
              <a:rPr lang="en-US" sz="1500" b="1" dirty="0" err="1" smtClean="0">
                <a:solidFill>
                  <a:srgbClr val="002060"/>
                </a:solidFill>
              </a:rPr>
              <a:t>MgO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при обеих температурах.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Содержание </a:t>
            </a:r>
            <a:r>
              <a:rPr lang="en-US" sz="1500" b="1" dirty="0" err="1">
                <a:solidFill>
                  <a:srgbClr val="002060"/>
                </a:solidFill>
              </a:rPr>
              <a:t>Zr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на поверхности </a:t>
            </a:r>
            <a:r>
              <a:rPr lang="en-US" sz="1500" b="1" dirty="0" err="1" smtClean="0">
                <a:solidFill>
                  <a:srgbClr val="002060"/>
                </a:solidFill>
              </a:rPr>
              <a:t>MgO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/>
            </a:r>
            <a:br>
              <a:rPr lang="ru-RU" sz="1500" b="1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не изменяется при выдержке </a:t>
            </a:r>
            <a:r>
              <a:rPr lang="ru-RU" sz="1500" b="1" dirty="0">
                <a:solidFill>
                  <a:srgbClr val="002060"/>
                </a:solidFill>
              </a:rPr>
              <a:t>в расплаве </a:t>
            </a:r>
            <a:r>
              <a:rPr lang="en-US" sz="1500" b="1" dirty="0" err="1" smtClean="0">
                <a:solidFill>
                  <a:srgbClr val="002060"/>
                </a:solidFill>
              </a:rPr>
              <a:t>LiCl</a:t>
            </a:r>
            <a:r>
              <a:rPr lang="ru-RU" sz="1500" b="1" dirty="0" smtClean="0">
                <a:solidFill>
                  <a:srgbClr val="002060"/>
                </a:solidFill>
              </a:rPr>
              <a:t> при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650 и 750 </a:t>
            </a:r>
            <a:r>
              <a:rPr lang="ru-RU" sz="1500" b="1" baseline="30000" dirty="0" err="1" smtClean="0">
                <a:solidFill>
                  <a:srgbClr val="002060"/>
                </a:solidFill>
              </a:rPr>
              <a:t>о</a:t>
            </a:r>
            <a:r>
              <a:rPr lang="ru-RU" sz="1500" b="1" dirty="0" err="1" smtClean="0">
                <a:solidFill>
                  <a:srgbClr val="002060"/>
                </a:solidFill>
              </a:rPr>
              <a:t>С</a:t>
            </a:r>
            <a:r>
              <a:rPr lang="ru-RU" sz="15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-48730" y="4149080"/>
            <a:ext cx="456619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cooling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in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LiCl</a:t>
            </a:r>
            <a:r>
              <a:rPr lang="en-US" sz="1500" b="1" i="1" dirty="0" smtClean="0">
                <a:solidFill>
                  <a:srgbClr val="0000FF"/>
                </a:solidFill>
              </a:rPr>
              <a:t> melts,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>
                <a:solidFill>
                  <a:srgbClr val="0000FF"/>
                </a:solidFill>
              </a:rPr>
              <a:t>including </a:t>
            </a:r>
            <a:r>
              <a:rPr lang="en-US" sz="1500" b="1" i="1" dirty="0" smtClean="0">
                <a:solidFill>
                  <a:srgbClr val="0000FF"/>
                </a:solidFill>
              </a:rPr>
              <a:t>additives </a:t>
            </a:r>
            <a:r>
              <a:rPr lang="en-US" sz="1500" b="1" i="1" dirty="0">
                <a:solidFill>
                  <a:srgbClr val="0000FF"/>
                </a:solidFill>
              </a:rPr>
              <a:t>of 1 and 2 % </a:t>
            </a:r>
            <a:r>
              <a:rPr lang="en-US" sz="1500" b="1" i="1" dirty="0" smtClean="0">
                <a:solidFill>
                  <a:srgbClr val="0000FF"/>
                </a:solidFill>
              </a:rPr>
              <a:t>mole of Li</a:t>
            </a:r>
            <a:r>
              <a:rPr lang="en-US" sz="1500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1500" b="1" i="1" dirty="0" smtClean="0">
                <a:solidFill>
                  <a:srgbClr val="0000FF"/>
                </a:solidFill>
              </a:rPr>
              <a:t>O</a:t>
            </a:r>
            <a:r>
              <a:rPr lang="en-US" sz="1500" b="1" i="1" dirty="0">
                <a:solidFill>
                  <a:srgbClr val="0000FF"/>
                </a:solidFill>
              </a:rPr>
              <a:t>, practically does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not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>
                <a:solidFill>
                  <a:srgbClr val="0000FF"/>
                </a:solidFill>
              </a:rPr>
              <a:t>influence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Mg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and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O concentration </a:t>
            </a:r>
            <a:r>
              <a:rPr lang="en-US" sz="1500" b="1" i="1" dirty="0">
                <a:solidFill>
                  <a:srgbClr val="0000FF"/>
                </a:solidFill>
              </a:rPr>
              <a:t>on surfaces </a:t>
            </a:r>
            <a:r>
              <a:rPr lang="en-US" sz="1500" b="1" i="1" dirty="0" smtClean="0">
                <a:solidFill>
                  <a:srgbClr val="0000FF"/>
                </a:solidFill>
              </a:rPr>
              <a:t>of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samples at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 both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 testing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 temperatures.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500" b="1" i="1" dirty="0" err="1">
                <a:solidFill>
                  <a:srgbClr val="0000FF"/>
                </a:solidFill>
              </a:rPr>
              <a:t>Zr</a:t>
            </a:r>
            <a:r>
              <a:rPr lang="en-US" sz="1500" b="1" i="1" dirty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concentration on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surface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does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not </a:t>
            </a:r>
            <a:r>
              <a:rPr lang="en-US" sz="1500" b="1" i="1" dirty="0">
                <a:solidFill>
                  <a:srgbClr val="0000FF"/>
                </a:solidFill>
              </a:rPr>
              <a:t>change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during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cooling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in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LiCl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melt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at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650 </a:t>
            </a:r>
            <a:r>
              <a:rPr lang="en-US" sz="1500" b="1" i="1" dirty="0">
                <a:solidFill>
                  <a:srgbClr val="0000FF"/>
                </a:solidFill>
              </a:rPr>
              <a:t>and 750 </a:t>
            </a:r>
            <a:r>
              <a:rPr lang="en-US" sz="1500" b="1" i="1" baseline="30000" dirty="0" err="1" smtClean="0">
                <a:solidFill>
                  <a:srgbClr val="0000FF"/>
                </a:solidFill>
              </a:rPr>
              <a:t>o</a:t>
            </a:r>
            <a:r>
              <a:rPr lang="en-US" sz="1500" b="1" i="1" dirty="0" err="1" smtClean="0">
                <a:solidFill>
                  <a:srgbClr val="0000FF"/>
                </a:solidFill>
              </a:rPr>
              <a:t>C.</a:t>
            </a:r>
            <a:endParaRPr lang="ru-RU" sz="15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73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41" y="3307182"/>
            <a:ext cx="4819217" cy="314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334" y="142852"/>
            <a:ext cx="4800324" cy="313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0132" y="0"/>
            <a:ext cx="4288478" cy="184665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Влияние содержания </a:t>
            </a:r>
            <a:r>
              <a:rPr lang="en-US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Li</a:t>
            </a:r>
            <a:r>
              <a:rPr lang="en-US" altLang="ru-RU" sz="2000" b="1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</a:t>
            </a:r>
            <a:r>
              <a:rPr lang="en-US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 </a:t>
            </a:r>
            <a:r>
              <a:rPr lang="ru-RU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на состав поверхностных слоев </a:t>
            </a:r>
            <a:r>
              <a:rPr lang="en-US" altLang="ru-RU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ru-RU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(2/2)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20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Effect </a:t>
            </a:r>
            <a:r>
              <a:rPr lang="en-US" altLang="ru-RU" sz="20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of </a:t>
            </a:r>
            <a:r>
              <a:rPr lang="en-US" altLang="ru-RU" sz="20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content Li</a:t>
            </a:r>
            <a:r>
              <a:rPr lang="en-US" altLang="ru-RU" sz="2000" b="1" i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</a:t>
            </a:r>
            <a:r>
              <a:rPr lang="en-US" altLang="ru-RU" sz="20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 on </a:t>
            </a:r>
            <a:r>
              <a:rPr lang="en-US" altLang="ru-RU" sz="20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composition of surface layers </a:t>
            </a:r>
            <a:r>
              <a:rPr lang="en-US" altLang="ru-RU" sz="2000" b="1" i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ru-RU" altLang="ru-RU" sz="20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(2/2)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171267" y="1844824"/>
            <a:ext cx="3816424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-58726" y="1979490"/>
            <a:ext cx="456619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Введение </a:t>
            </a:r>
            <a:r>
              <a:rPr lang="en-US" sz="1500" b="1" dirty="0" smtClean="0">
                <a:solidFill>
                  <a:srgbClr val="002060"/>
                </a:solidFill>
              </a:rPr>
              <a:t>Li</a:t>
            </a:r>
            <a:r>
              <a:rPr lang="en-US" sz="15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1500" b="1" dirty="0" smtClean="0">
                <a:solidFill>
                  <a:srgbClr val="002060"/>
                </a:solidFill>
              </a:rPr>
              <a:t>O</a:t>
            </a:r>
            <a:r>
              <a:rPr lang="ru-RU" sz="1500" b="1" dirty="0" smtClean="0">
                <a:solidFill>
                  <a:srgbClr val="002060"/>
                </a:solidFill>
              </a:rPr>
              <a:t> в количестве 1 и 2 % моль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в расплав </a:t>
            </a:r>
            <a:r>
              <a:rPr lang="en-US" sz="1500" b="1" dirty="0" err="1" smtClean="0">
                <a:solidFill>
                  <a:srgbClr val="002060"/>
                </a:solidFill>
              </a:rPr>
              <a:t>LiCl</a:t>
            </a:r>
            <a:r>
              <a:rPr lang="ru-RU" sz="1500" b="1" dirty="0" smtClean="0">
                <a:solidFill>
                  <a:srgbClr val="002060"/>
                </a:solidFill>
              </a:rPr>
              <a:t> приводит к снижению содержания </a:t>
            </a:r>
            <a:r>
              <a:rPr lang="en-US" sz="1500" b="1" dirty="0" err="1" smtClean="0">
                <a:solidFill>
                  <a:srgbClr val="002060"/>
                </a:solidFill>
              </a:rPr>
              <a:t>Zr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при 650 </a:t>
            </a:r>
            <a:r>
              <a:rPr lang="ru-RU" sz="1500" b="1" baseline="30000" dirty="0" err="1">
                <a:solidFill>
                  <a:srgbClr val="002060"/>
                </a:solidFill>
              </a:rPr>
              <a:t>о</a:t>
            </a:r>
            <a:r>
              <a:rPr lang="ru-RU" sz="1500" b="1" dirty="0" err="1">
                <a:solidFill>
                  <a:srgbClr val="002060"/>
                </a:solidFill>
              </a:rPr>
              <a:t>С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и практически не влияет при 750 </a:t>
            </a:r>
            <a:r>
              <a:rPr lang="ru-RU" sz="1500" b="1" baseline="30000" dirty="0" err="1" smtClean="0">
                <a:solidFill>
                  <a:srgbClr val="002060"/>
                </a:solidFill>
              </a:rPr>
              <a:t>о</a:t>
            </a:r>
            <a:r>
              <a:rPr lang="ru-RU" sz="1500" b="1" dirty="0" err="1" smtClean="0">
                <a:solidFill>
                  <a:srgbClr val="002060"/>
                </a:solidFill>
              </a:rPr>
              <a:t>С</a:t>
            </a:r>
            <a:r>
              <a:rPr lang="en-US" sz="15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002060"/>
                </a:solidFill>
              </a:rPr>
              <a:t>Н</a:t>
            </a:r>
            <a:r>
              <a:rPr lang="ru-RU" sz="1500" b="1" dirty="0" smtClean="0">
                <a:solidFill>
                  <a:srgbClr val="002060"/>
                </a:solidFill>
              </a:rPr>
              <a:t>аличие </a:t>
            </a:r>
            <a:r>
              <a:rPr lang="en-US" sz="1500" b="1" dirty="0" err="1" smtClean="0">
                <a:solidFill>
                  <a:srgbClr val="002060"/>
                </a:solidFill>
              </a:rPr>
              <a:t>Cl</a:t>
            </a:r>
            <a:r>
              <a:rPr lang="ru-RU" sz="1500" b="1" dirty="0" smtClean="0">
                <a:solidFill>
                  <a:srgbClr val="002060"/>
                </a:solidFill>
              </a:rPr>
              <a:t> (в количестве 0,3-1,2 % масс.) выявлено </a:t>
            </a:r>
            <a:r>
              <a:rPr lang="ru-RU" sz="1500" b="1" dirty="0">
                <a:solidFill>
                  <a:srgbClr val="002060"/>
                </a:solidFill>
              </a:rPr>
              <a:t>на поверхности </a:t>
            </a:r>
            <a:r>
              <a:rPr lang="en-US" sz="1500" b="1" dirty="0" err="1" smtClean="0">
                <a:solidFill>
                  <a:srgbClr val="002060"/>
                </a:solidFill>
              </a:rPr>
              <a:t>MgO</a:t>
            </a:r>
            <a:r>
              <a:rPr lang="ru-RU" sz="1500" b="1" dirty="0" smtClean="0">
                <a:solidFill>
                  <a:srgbClr val="002060"/>
                </a:solidFill>
              </a:rPr>
              <a:t> после испытаний в </a:t>
            </a:r>
            <a:r>
              <a:rPr lang="ru-RU" sz="1500" b="1" dirty="0">
                <a:solidFill>
                  <a:srgbClr val="002060"/>
                </a:solidFill>
              </a:rPr>
              <a:t>расплавах </a:t>
            </a:r>
            <a:r>
              <a:rPr lang="en-US" sz="1500" b="1" dirty="0" err="1">
                <a:solidFill>
                  <a:srgbClr val="002060"/>
                </a:solidFill>
              </a:rPr>
              <a:t>LiCl</a:t>
            </a:r>
            <a:r>
              <a:rPr lang="en-US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>
                <a:solidFill>
                  <a:srgbClr val="002060"/>
                </a:solidFill>
              </a:rPr>
              <a:t>и </a:t>
            </a:r>
            <a:r>
              <a:rPr lang="en-US" sz="1500" b="1" dirty="0" err="1">
                <a:solidFill>
                  <a:srgbClr val="002060"/>
                </a:solidFill>
              </a:rPr>
              <a:t>LiCl</a:t>
            </a:r>
            <a:r>
              <a:rPr lang="ru-RU" sz="1500" b="1" dirty="0">
                <a:solidFill>
                  <a:srgbClr val="002060"/>
                </a:solidFill>
              </a:rPr>
              <a:t>+х</a:t>
            </a:r>
            <a:r>
              <a:rPr lang="en-US" sz="1500" b="1" dirty="0" smtClean="0">
                <a:solidFill>
                  <a:srgbClr val="002060"/>
                </a:solidFill>
              </a:rPr>
              <a:t>Li</a:t>
            </a:r>
            <a:r>
              <a:rPr lang="en-US" sz="15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1500" b="1" dirty="0" smtClean="0">
                <a:solidFill>
                  <a:srgbClr val="002060"/>
                </a:solidFill>
              </a:rPr>
              <a:t>O</a:t>
            </a:r>
            <a:r>
              <a:rPr lang="ru-RU" sz="1500" b="1" dirty="0" smtClean="0">
                <a:solidFill>
                  <a:srgbClr val="002060"/>
                </a:solidFill>
              </a:rPr>
              <a:t> при обеих температурах 650 и 750 </a:t>
            </a:r>
            <a:r>
              <a:rPr lang="ru-RU" sz="1500" b="1" baseline="30000" dirty="0" err="1" smtClean="0">
                <a:solidFill>
                  <a:srgbClr val="002060"/>
                </a:solidFill>
              </a:rPr>
              <a:t>о</a:t>
            </a:r>
            <a:r>
              <a:rPr lang="ru-RU" sz="1500" b="1" dirty="0" err="1" smtClean="0">
                <a:solidFill>
                  <a:srgbClr val="002060"/>
                </a:solidFill>
              </a:rPr>
              <a:t>С</a:t>
            </a:r>
            <a:r>
              <a:rPr lang="ru-RU" sz="1500" b="1" dirty="0" smtClean="0">
                <a:solidFill>
                  <a:srgbClr val="002060"/>
                </a:solidFill>
              </a:rPr>
              <a:t>.</a:t>
            </a:r>
            <a:endParaRPr lang="ru-RU" sz="1500" b="1" dirty="0" smtClean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805" y="4149080"/>
            <a:ext cx="456619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500" b="1" i="1" dirty="0" smtClean="0">
                <a:solidFill>
                  <a:srgbClr val="0000FF"/>
                </a:solidFill>
              </a:rPr>
              <a:t>Introduction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of 1 and 2 % mole of Li</a:t>
            </a:r>
            <a:r>
              <a:rPr lang="en-US" sz="1500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1500" b="1" i="1" dirty="0" smtClean="0">
                <a:solidFill>
                  <a:srgbClr val="0000FF"/>
                </a:solidFill>
              </a:rPr>
              <a:t>O into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LiCl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melt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leads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to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decrease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in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Zr</a:t>
            </a:r>
            <a:r>
              <a:rPr lang="en-US" sz="1500" b="1" i="1" dirty="0" smtClean="0">
                <a:solidFill>
                  <a:srgbClr val="0000FF"/>
                </a:solidFill>
              </a:rPr>
              <a:t> concentration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at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650 </a:t>
            </a:r>
            <a:r>
              <a:rPr lang="en-US" sz="1500" b="1" i="1" baseline="30000" dirty="0" err="1" smtClean="0">
                <a:solidFill>
                  <a:srgbClr val="0000FF"/>
                </a:solidFill>
              </a:rPr>
              <a:t>o</a:t>
            </a:r>
            <a:r>
              <a:rPr lang="en-US" sz="1500" b="1" i="1" dirty="0" err="1" smtClean="0">
                <a:solidFill>
                  <a:srgbClr val="0000FF"/>
                </a:solidFill>
              </a:rPr>
              <a:t>C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>
                <a:solidFill>
                  <a:srgbClr val="0000FF"/>
                </a:solidFill>
              </a:rPr>
              <a:t>and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practically </a:t>
            </a:r>
            <a:r>
              <a:rPr lang="en-US" sz="1500" b="1" i="1" dirty="0">
                <a:solidFill>
                  <a:srgbClr val="0000FF"/>
                </a:solidFill>
              </a:rPr>
              <a:t>does not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influence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at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750 </a:t>
            </a:r>
            <a:r>
              <a:rPr lang="en-US" sz="1500" b="1" i="1" baseline="30000" dirty="0" err="1" smtClean="0">
                <a:solidFill>
                  <a:srgbClr val="0000FF"/>
                </a:solidFill>
              </a:rPr>
              <a:t>o</a:t>
            </a:r>
            <a:r>
              <a:rPr lang="en-US" sz="1500" b="1" i="1" dirty="0" err="1" smtClean="0">
                <a:solidFill>
                  <a:srgbClr val="0000FF"/>
                </a:solidFill>
              </a:rPr>
              <a:t>C.</a:t>
            </a:r>
            <a:endParaRPr lang="en-US" sz="1500" b="1" i="1" dirty="0" smtClean="0">
              <a:solidFill>
                <a:srgbClr val="0000FF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500" b="1" i="1" dirty="0" err="1" smtClean="0">
                <a:solidFill>
                  <a:srgbClr val="0000FF"/>
                </a:solidFill>
              </a:rPr>
              <a:t>Cl</a:t>
            </a:r>
            <a:r>
              <a:rPr lang="en-US" sz="1500" b="1" i="1" dirty="0" smtClean="0">
                <a:solidFill>
                  <a:srgbClr val="0000FF"/>
                </a:solidFill>
              </a:rPr>
              <a:t> (0.3-1.2 % mass)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 is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detected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on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surface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 after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 testing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in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LiCl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and LiCl+хLi</a:t>
            </a:r>
            <a:r>
              <a:rPr lang="en-US" sz="1500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1500" b="1" i="1" dirty="0" smtClean="0">
                <a:solidFill>
                  <a:srgbClr val="0000FF"/>
                </a:solidFill>
              </a:rPr>
              <a:t>O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melts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at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>
                <a:solidFill>
                  <a:srgbClr val="0000FF"/>
                </a:solidFill>
              </a:rPr>
              <a:t>both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temperatures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of </a:t>
            </a:r>
            <a:r>
              <a:rPr lang="en-US" sz="1500" b="1" i="1" dirty="0">
                <a:solidFill>
                  <a:srgbClr val="0000FF"/>
                </a:solidFill>
              </a:rPr>
              <a:t>650 and 750 </a:t>
            </a:r>
            <a:r>
              <a:rPr lang="en-US" sz="1500" b="1" i="1" baseline="30000" dirty="0" err="1" smtClean="0">
                <a:solidFill>
                  <a:srgbClr val="0000FF"/>
                </a:solidFill>
              </a:rPr>
              <a:t>o</a:t>
            </a:r>
            <a:r>
              <a:rPr lang="en-US" sz="1500" b="1" i="1" dirty="0" err="1" smtClean="0">
                <a:solidFill>
                  <a:srgbClr val="0000FF"/>
                </a:solidFill>
              </a:rPr>
              <a:t>C.</a:t>
            </a:r>
            <a:endParaRPr lang="ru-RU" sz="1500" b="1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5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0805" y="92332"/>
            <a:ext cx="4128215" cy="203132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Влияние содержания </a:t>
            </a:r>
            <a:r>
              <a:rPr lang="en-US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UCl</a:t>
            </a:r>
            <a:r>
              <a:rPr lang="en-US" altLang="ru-RU" sz="2200" b="1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</a:t>
            </a:r>
            <a:r>
              <a:rPr lang="en-US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ru-RU" altLang="ru-RU" sz="2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на состав поверхностных слоев </a:t>
            </a:r>
            <a:r>
              <a:rPr lang="ru-RU" altLang="ru-RU" sz="2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endParaRPr lang="ru-RU" altLang="ru-RU" sz="2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Effect </a:t>
            </a:r>
            <a:r>
              <a:rPr lang="en-US" altLang="ru-RU" sz="22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of </a:t>
            </a:r>
            <a:r>
              <a:rPr lang="en-US" altLang="ru-RU" sz="2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UCl</a:t>
            </a:r>
            <a:r>
              <a:rPr lang="en-US" altLang="ru-RU" sz="2200" b="1" i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</a:t>
            </a:r>
            <a:r>
              <a:rPr lang="en-US" altLang="ru-RU" sz="2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concentration on </a:t>
            </a:r>
            <a:r>
              <a:rPr lang="en-US" altLang="ru-RU" sz="22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composition of </a:t>
            </a:r>
            <a:r>
              <a:rPr lang="en-US" altLang="ru-RU" sz="2200" b="1" i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en-US" altLang="ru-RU" sz="2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surface layers</a:t>
            </a:r>
            <a:endParaRPr lang="ru-RU" altLang="ru-RU" sz="2200" b="1" i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323528" y="2145796"/>
            <a:ext cx="3816424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0" y="2175549"/>
            <a:ext cx="47160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Введение </a:t>
            </a:r>
            <a:r>
              <a:rPr lang="en-US" sz="1500" b="1" dirty="0" smtClean="0">
                <a:solidFill>
                  <a:srgbClr val="002060"/>
                </a:solidFill>
              </a:rPr>
              <a:t>UCl</a:t>
            </a:r>
            <a:r>
              <a:rPr lang="en-US" sz="15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в расплав </a:t>
            </a:r>
            <a:r>
              <a:rPr lang="en-US" sz="1500" b="1" dirty="0" err="1" smtClean="0">
                <a:solidFill>
                  <a:srgbClr val="002060"/>
                </a:solidFill>
              </a:rPr>
              <a:t>LiCl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снижает </a:t>
            </a:r>
            <a:r>
              <a:rPr lang="ru-RU" sz="1500" b="1" dirty="0">
                <a:solidFill>
                  <a:srgbClr val="002060"/>
                </a:solidFill>
              </a:rPr>
              <a:t>содержание на </a:t>
            </a:r>
            <a:r>
              <a:rPr lang="ru-RU" sz="1500" b="1" dirty="0" smtClean="0">
                <a:solidFill>
                  <a:srgbClr val="002060"/>
                </a:solidFill>
              </a:rPr>
              <a:t>поверхности </a:t>
            </a:r>
            <a:r>
              <a:rPr lang="en-US" sz="1500" b="1" dirty="0" err="1">
                <a:solidFill>
                  <a:srgbClr val="002060"/>
                </a:solidFill>
              </a:rPr>
              <a:t>MgO</a:t>
            </a:r>
            <a:r>
              <a:rPr lang="ru-RU" sz="1500" b="1" dirty="0" smtClean="0">
                <a:solidFill>
                  <a:srgbClr val="002060"/>
                </a:solidFill>
              </a:rPr>
              <a:t>:</a:t>
            </a:r>
            <a:br>
              <a:rPr lang="ru-RU" sz="1500" b="1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- </a:t>
            </a:r>
            <a:r>
              <a:rPr lang="en-US" sz="1500" b="1" dirty="0" err="1" smtClean="0">
                <a:solidFill>
                  <a:srgbClr val="002060"/>
                </a:solidFill>
              </a:rPr>
              <a:t>Zr</a:t>
            </a:r>
            <a:r>
              <a:rPr lang="ru-RU" sz="1500" b="1" dirty="0" smtClean="0">
                <a:solidFill>
                  <a:srgbClr val="002060"/>
                </a:solidFill>
              </a:rPr>
              <a:t> с </a:t>
            </a:r>
            <a:r>
              <a:rPr lang="en-US" sz="1500" b="1" dirty="0" smtClean="0">
                <a:solidFill>
                  <a:srgbClr val="002060"/>
                </a:solidFill>
              </a:rPr>
              <a:t>~</a:t>
            </a:r>
            <a:r>
              <a:rPr lang="ru-RU" sz="1500" b="1" dirty="0" smtClean="0">
                <a:solidFill>
                  <a:srgbClr val="002060"/>
                </a:solidFill>
              </a:rPr>
              <a:t>1,7 до </a:t>
            </a:r>
            <a:r>
              <a:rPr lang="en-US" sz="1500" b="1" dirty="0" smtClean="0">
                <a:solidFill>
                  <a:srgbClr val="002060"/>
                </a:solidFill>
              </a:rPr>
              <a:t>~1.2 </a:t>
            </a:r>
            <a:r>
              <a:rPr lang="ru-RU" sz="1500" b="1" dirty="0" smtClean="0">
                <a:solidFill>
                  <a:srgbClr val="002060"/>
                </a:solidFill>
              </a:rPr>
              <a:t>% масс.;</a:t>
            </a:r>
            <a:br>
              <a:rPr lang="ru-RU" sz="1500" b="1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- </a:t>
            </a:r>
            <a:r>
              <a:rPr lang="en-US" sz="1500" b="1" dirty="0" smtClean="0">
                <a:solidFill>
                  <a:srgbClr val="002060"/>
                </a:solidFill>
              </a:rPr>
              <a:t>Al</a:t>
            </a:r>
            <a:r>
              <a:rPr lang="ru-RU" sz="1500" b="1" dirty="0" smtClean="0">
                <a:solidFill>
                  <a:srgbClr val="002060"/>
                </a:solidFill>
              </a:rPr>
              <a:t> с </a:t>
            </a:r>
            <a:r>
              <a:rPr lang="en-US" sz="1500" b="1" dirty="0">
                <a:solidFill>
                  <a:srgbClr val="002060"/>
                </a:solidFill>
              </a:rPr>
              <a:t>~</a:t>
            </a:r>
            <a:r>
              <a:rPr lang="ru-RU" sz="1500" b="1" dirty="0" smtClean="0">
                <a:solidFill>
                  <a:srgbClr val="002060"/>
                </a:solidFill>
              </a:rPr>
              <a:t>1,1 </a:t>
            </a:r>
            <a:r>
              <a:rPr lang="ru-RU" sz="1500" b="1" dirty="0">
                <a:solidFill>
                  <a:srgbClr val="002060"/>
                </a:solidFill>
              </a:rPr>
              <a:t>до </a:t>
            </a:r>
            <a:r>
              <a:rPr lang="en-US" sz="1500" b="1" dirty="0" smtClean="0">
                <a:solidFill>
                  <a:srgbClr val="002060"/>
                </a:solidFill>
              </a:rPr>
              <a:t>~</a:t>
            </a:r>
            <a:r>
              <a:rPr lang="ru-RU" sz="1500" b="1" dirty="0" smtClean="0">
                <a:solidFill>
                  <a:srgbClr val="002060"/>
                </a:solidFill>
              </a:rPr>
              <a:t>0</a:t>
            </a:r>
            <a:r>
              <a:rPr lang="en-US" sz="1500" b="1" dirty="0" smtClean="0">
                <a:solidFill>
                  <a:srgbClr val="002060"/>
                </a:solidFill>
              </a:rPr>
              <a:t>.</a:t>
            </a:r>
            <a:r>
              <a:rPr lang="ru-RU" sz="1500" b="1" dirty="0" smtClean="0">
                <a:solidFill>
                  <a:srgbClr val="002060"/>
                </a:solidFill>
              </a:rPr>
              <a:t>8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>
                <a:solidFill>
                  <a:srgbClr val="002060"/>
                </a:solidFill>
              </a:rPr>
              <a:t>% масс</a:t>
            </a:r>
            <a:r>
              <a:rPr lang="ru-RU" sz="1500" b="1" dirty="0" smtClean="0">
                <a:solidFill>
                  <a:srgbClr val="002060"/>
                </a:solidFill>
              </a:rPr>
              <a:t>.;</a:t>
            </a:r>
            <a:br>
              <a:rPr lang="ru-RU" sz="1500" b="1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- </a:t>
            </a:r>
            <a:r>
              <a:rPr lang="en-US" sz="1500" b="1" dirty="0" smtClean="0">
                <a:solidFill>
                  <a:srgbClr val="002060"/>
                </a:solidFill>
              </a:rPr>
              <a:t>Mg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>
                <a:solidFill>
                  <a:srgbClr val="002060"/>
                </a:solidFill>
              </a:rPr>
              <a:t>с </a:t>
            </a:r>
            <a:r>
              <a:rPr lang="ru-RU" sz="1500" b="1" dirty="0" smtClean="0">
                <a:solidFill>
                  <a:srgbClr val="002060"/>
                </a:solidFill>
              </a:rPr>
              <a:t>~60 </a:t>
            </a:r>
            <a:r>
              <a:rPr lang="ru-RU" sz="1500" b="1" dirty="0">
                <a:solidFill>
                  <a:srgbClr val="002060"/>
                </a:solidFill>
              </a:rPr>
              <a:t>до </a:t>
            </a:r>
            <a:r>
              <a:rPr lang="ru-RU" sz="1500" b="1" dirty="0" smtClean="0">
                <a:solidFill>
                  <a:srgbClr val="002060"/>
                </a:solidFill>
              </a:rPr>
              <a:t>~25 </a:t>
            </a:r>
            <a:r>
              <a:rPr lang="ru-RU" sz="1500" b="1" dirty="0">
                <a:solidFill>
                  <a:srgbClr val="002060"/>
                </a:solidFill>
              </a:rPr>
              <a:t>% масс.;</a:t>
            </a:r>
            <a:br>
              <a:rPr lang="ru-RU" sz="1500" b="1" dirty="0">
                <a:solidFill>
                  <a:srgbClr val="002060"/>
                </a:solidFill>
              </a:rPr>
            </a:br>
            <a:r>
              <a:rPr lang="ru-RU" sz="1500" b="1" dirty="0">
                <a:solidFill>
                  <a:srgbClr val="002060"/>
                </a:solidFill>
              </a:rPr>
              <a:t>- </a:t>
            </a:r>
            <a:r>
              <a:rPr lang="ru-RU" sz="1500" b="1" dirty="0" smtClean="0">
                <a:solidFill>
                  <a:srgbClr val="002060"/>
                </a:solidFill>
              </a:rPr>
              <a:t>О с ~37 </a:t>
            </a:r>
            <a:r>
              <a:rPr lang="ru-RU" sz="1500" b="1" dirty="0">
                <a:solidFill>
                  <a:srgbClr val="002060"/>
                </a:solidFill>
              </a:rPr>
              <a:t>до </a:t>
            </a:r>
            <a:r>
              <a:rPr lang="ru-RU" sz="1500" b="1" dirty="0" smtClean="0">
                <a:solidFill>
                  <a:srgbClr val="002060"/>
                </a:solidFill>
              </a:rPr>
              <a:t>~25 </a:t>
            </a:r>
            <a:r>
              <a:rPr lang="ru-RU" sz="1500" b="1" dirty="0">
                <a:solidFill>
                  <a:srgbClr val="002060"/>
                </a:solidFill>
              </a:rPr>
              <a:t>% масс</a:t>
            </a:r>
            <a:r>
              <a:rPr lang="ru-RU" sz="1500" b="1" dirty="0" smtClean="0">
                <a:solidFill>
                  <a:srgbClr val="002060"/>
                </a:solidFill>
              </a:rPr>
              <a:t>.;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Одновременно в расплавах </a:t>
            </a:r>
            <a:r>
              <a:rPr lang="en-US" sz="1500" b="1" dirty="0" err="1" smtClean="0">
                <a:solidFill>
                  <a:srgbClr val="002060"/>
                </a:solidFill>
              </a:rPr>
              <a:t>LiCl</a:t>
            </a:r>
            <a:r>
              <a:rPr lang="ru-RU" sz="1500" b="1" dirty="0" smtClean="0">
                <a:solidFill>
                  <a:srgbClr val="002060"/>
                </a:solidFill>
              </a:rPr>
              <a:t>+</a:t>
            </a:r>
            <a:r>
              <a:rPr lang="en-US" sz="1500" b="1" dirty="0" smtClean="0">
                <a:solidFill>
                  <a:srgbClr val="002060"/>
                </a:solidFill>
              </a:rPr>
              <a:t>UCl</a:t>
            </a:r>
            <a:r>
              <a:rPr lang="en-US" sz="15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выявлено накопление </a:t>
            </a:r>
            <a:r>
              <a:rPr lang="en-US" sz="1500" b="1" dirty="0" smtClean="0">
                <a:solidFill>
                  <a:srgbClr val="002060"/>
                </a:solidFill>
              </a:rPr>
              <a:t>U </a:t>
            </a:r>
            <a:r>
              <a:rPr lang="ru-RU" sz="1500" b="1" dirty="0">
                <a:solidFill>
                  <a:srgbClr val="002060"/>
                </a:solidFill>
              </a:rPr>
              <a:t>на поверхности </a:t>
            </a:r>
            <a:r>
              <a:rPr lang="en-US" sz="1500" b="1" dirty="0" err="1">
                <a:solidFill>
                  <a:srgbClr val="002060"/>
                </a:solidFill>
              </a:rPr>
              <a:t>MgO</a:t>
            </a:r>
            <a:r>
              <a:rPr lang="en-US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>
                <a:solidFill>
                  <a:srgbClr val="002060"/>
                </a:solidFill>
              </a:rPr>
              <a:t>до </a:t>
            </a:r>
            <a:r>
              <a:rPr lang="en-US" sz="1500" b="1" dirty="0" smtClean="0">
                <a:solidFill>
                  <a:srgbClr val="002060"/>
                </a:solidFill>
              </a:rPr>
              <a:t>~</a:t>
            </a:r>
            <a:r>
              <a:rPr lang="ru-RU" sz="1500" b="1" dirty="0" smtClean="0">
                <a:solidFill>
                  <a:srgbClr val="002060"/>
                </a:solidFill>
              </a:rPr>
              <a:t>2-22 </a:t>
            </a:r>
            <a:r>
              <a:rPr lang="ru-RU" sz="1500" b="1" dirty="0">
                <a:solidFill>
                  <a:srgbClr val="002060"/>
                </a:solidFill>
              </a:rPr>
              <a:t>% масс</a:t>
            </a:r>
            <a:r>
              <a:rPr lang="en-US" sz="1500" b="1" dirty="0" smtClean="0">
                <a:solidFill>
                  <a:srgbClr val="002060"/>
                </a:solidFill>
              </a:rPr>
              <a:t>.</a:t>
            </a:r>
            <a:endParaRPr lang="ru-RU" sz="1500" b="1" dirty="0" smtClean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38" y="142852"/>
            <a:ext cx="4648994" cy="303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60" y="3374543"/>
            <a:ext cx="4714039" cy="307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8946" y="4283290"/>
            <a:ext cx="47160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i="1" dirty="0" smtClean="0">
                <a:solidFill>
                  <a:srgbClr val="0000FF"/>
                </a:solidFill>
              </a:rPr>
              <a:t>Introduction </a:t>
            </a:r>
            <a:r>
              <a:rPr lang="en-US" sz="1500" b="1" i="1" dirty="0">
                <a:solidFill>
                  <a:srgbClr val="0000FF"/>
                </a:solidFill>
              </a:rPr>
              <a:t>UCl</a:t>
            </a:r>
            <a:r>
              <a:rPr lang="en-US" sz="1500" b="1" i="1" baseline="-25000" dirty="0">
                <a:solidFill>
                  <a:srgbClr val="0000FF"/>
                </a:solidFill>
              </a:rPr>
              <a:t>3</a:t>
            </a:r>
            <a:r>
              <a:rPr lang="en-US" sz="1500" b="1" i="1" dirty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into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LiCl</a:t>
            </a:r>
            <a:r>
              <a:rPr lang="en-US" sz="1500" b="1" i="1" dirty="0" smtClean="0">
                <a:solidFill>
                  <a:srgbClr val="0000FF"/>
                </a:solidFill>
              </a:rPr>
              <a:t> melt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reduces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the concentration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of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elements </a:t>
            </a:r>
            <a:r>
              <a:rPr lang="en-US" sz="1500" b="1" i="1" dirty="0">
                <a:solidFill>
                  <a:srgbClr val="0000FF"/>
                </a:solidFill>
              </a:rPr>
              <a:t>on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surface:</a:t>
            </a:r>
            <a:r>
              <a:rPr lang="ru-RU" sz="1500" b="1" i="1" dirty="0" smtClean="0">
                <a:solidFill>
                  <a:srgbClr val="0000FF"/>
                </a:solidFill>
              </a:rPr>
              <a:t/>
            </a:r>
            <a:br>
              <a:rPr lang="ru-RU" sz="1500" b="1" i="1" dirty="0" smtClean="0">
                <a:solidFill>
                  <a:srgbClr val="0000FF"/>
                </a:solidFill>
              </a:rPr>
            </a:br>
            <a:r>
              <a:rPr lang="en-US" sz="1500" b="1" i="1" dirty="0" smtClean="0">
                <a:solidFill>
                  <a:srgbClr val="0000FF"/>
                </a:solidFill>
              </a:rPr>
              <a:t>- </a:t>
            </a:r>
            <a:r>
              <a:rPr lang="en-US" sz="1500" b="1" i="1" dirty="0" err="1">
                <a:solidFill>
                  <a:srgbClr val="0000FF"/>
                </a:solidFill>
              </a:rPr>
              <a:t>Zr</a:t>
            </a:r>
            <a:r>
              <a:rPr lang="en-US" sz="1500" b="1" i="1" dirty="0">
                <a:solidFill>
                  <a:srgbClr val="0000FF"/>
                </a:solidFill>
              </a:rPr>
              <a:t> with ~</a:t>
            </a:r>
            <a:r>
              <a:rPr lang="en-US" sz="1500" b="1" i="1" dirty="0" smtClean="0">
                <a:solidFill>
                  <a:srgbClr val="0000FF"/>
                </a:solidFill>
              </a:rPr>
              <a:t>1.7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to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~</a:t>
            </a:r>
            <a:r>
              <a:rPr lang="en-US" sz="1500" b="1" i="1" dirty="0">
                <a:solidFill>
                  <a:srgbClr val="0000FF"/>
                </a:solidFill>
              </a:rPr>
              <a:t>1.2 % </a:t>
            </a:r>
            <a:r>
              <a:rPr lang="en-US" sz="1500" b="1" i="1" dirty="0" smtClean="0">
                <a:solidFill>
                  <a:srgbClr val="0000FF"/>
                </a:solidFill>
              </a:rPr>
              <a:t>mass,</a:t>
            </a:r>
            <a:r>
              <a:rPr lang="ru-RU" sz="1500" b="1" i="1" dirty="0" smtClean="0">
                <a:solidFill>
                  <a:srgbClr val="0000FF"/>
                </a:solidFill>
              </a:rPr>
              <a:t/>
            </a:r>
            <a:br>
              <a:rPr lang="ru-RU" sz="1500" b="1" i="1" dirty="0" smtClean="0">
                <a:solidFill>
                  <a:srgbClr val="0000FF"/>
                </a:solidFill>
              </a:rPr>
            </a:br>
            <a:r>
              <a:rPr lang="en-US" sz="1500" b="1" i="1" dirty="0" smtClean="0">
                <a:solidFill>
                  <a:srgbClr val="0000FF"/>
                </a:solidFill>
              </a:rPr>
              <a:t>- </a:t>
            </a:r>
            <a:r>
              <a:rPr lang="en-US" sz="1500" b="1" i="1" dirty="0">
                <a:solidFill>
                  <a:srgbClr val="0000FF"/>
                </a:solidFill>
              </a:rPr>
              <a:t>Al with ~</a:t>
            </a:r>
            <a:r>
              <a:rPr lang="en-US" sz="1500" b="1" i="1" dirty="0" smtClean="0">
                <a:solidFill>
                  <a:srgbClr val="0000FF"/>
                </a:solidFill>
              </a:rPr>
              <a:t>1.1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>
                <a:solidFill>
                  <a:srgbClr val="0000FF"/>
                </a:solidFill>
              </a:rPr>
              <a:t>to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~</a:t>
            </a:r>
            <a:r>
              <a:rPr lang="en-US" sz="1500" b="1" i="1" dirty="0">
                <a:solidFill>
                  <a:srgbClr val="0000FF"/>
                </a:solidFill>
              </a:rPr>
              <a:t>0.8 </a:t>
            </a:r>
            <a:r>
              <a:rPr lang="en-US" sz="1500" b="1" i="1" dirty="0" smtClean="0">
                <a:solidFill>
                  <a:srgbClr val="0000FF"/>
                </a:solidFill>
              </a:rPr>
              <a:t>% mass,</a:t>
            </a:r>
            <a:r>
              <a:rPr lang="ru-RU" sz="1500" b="1" i="1" dirty="0" smtClean="0">
                <a:solidFill>
                  <a:srgbClr val="0000FF"/>
                </a:solidFill>
              </a:rPr>
              <a:t/>
            </a:r>
            <a:br>
              <a:rPr lang="ru-RU" sz="1500" b="1" i="1" dirty="0" smtClean="0">
                <a:solidFill>
                  <a:srgbClr val="0000FF"/>
                </a:solidFill>
              </a:rPr>
            </a:br>
            <a:r>
              <a:rPr lang="en-US" sz="1500" b="1" i="1" dirty="0" smtClean="0">
                <a:solidFill>
                  <a:srgbClr val="0000FF"/>
                </a:solidFill>
              </a:rPr>
              <a:t>- </a:t>
            </a:r>
            <a:r>
              <a:rPr lang="en-US" sz="1500" b="1" i="1" dirty="0">
                <a:solidFill>
                  <a:srgbClr val="0000FF"/>
                </a:solidFill>
              </a:rPr>
              <a:t>Mg with ~60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to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~</a:t>
            </a:r>
            <a:r>
              <a:rPr lang="en-US" sz="1500" b="1" i="1" dirty="0">
                <a:solidFill>
                  <a:srgbClr val="0000FF"/>
                </a:solidFill>
              </a:rPr>
              <a:t>25 </a:t>
            </a:r>
            <a:r>
              <a:rPr lang="en-US" sz="1500" b="1" i="1" dirty="0" smtClean="0">
                <a:solidFill>
                  <a:srgbClr val="0000FF"/>
                </a:solidFill>
              </a:rPr>
              <a:t>% mass,</a:t>
            </a:r>
            <a:r>
              <a:rPr lang="ru-RU" sz="1500" b="1" i="1" dirty="0" smtClean="0">
                <a:solidFill>
                  <a:srgbClr val="0000FF"/>
                </a:solidFill>
              </a:rPr>
              <a:t/>
            </a:r>
            <a:br>
              <a:rPr lang="ru-RU" sz="1500" b="1" i="1" dirty="0" smtClean="0">
                <a:solidFill>
                  <a:srgbClr val="0000FF"/>
                </a:solidFill>
              </a:rPr>
            </a:br>
            <a:r>
              <a:rPr lang="en-US" sz="1500" b="1" i="1" dirty="0" smtClean="0">
                <a:solidFill>
                  <a:srgbClr val="0000FF"/>
                </a:solidFill>
              </a:rPr>
              <a:t>- O </a:t>
            </a:r>
            <a:r>
              <a:rPr lang="en-US" sz="1500" b="1" i="1" dirty="0">
                <a:solidFill>
                  <a:srgbClr val="0000FF"/>
                </a:solidFill>
              </a:rPr>
              <a:t>with ~37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to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~</a:t>
            </a:r>
            <a:r>
              <a:rPr lang="en-US" sz="1500" b="1" i="1" dirty="0">
                <a:solidFill>
                  <a:srgbClr val="0000FF"/>
                </a:solidFill>
              </a:rPr>
              <a:t>25 % </a:t>
            </a:r>
            <a:r>
              <a:rPr lang="en-US" sz="1500" b="1" i="1" dirty="0" smtClean="0">
                <a:solidFill>
                  <a:srgbClr val="0000FF"/>
                </a:solidFill>
              </a:rPr>
              <a:t>mass,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i="1" dirty="0" smtClean="0">
                <a:solidFill>
                  <a:srgbClr val="0000FF"/>
                </a:solidFill>
              </a:rPr>
              <a:t>Accumulation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of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U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revealed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on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surface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up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to ~2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to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22 </a:t>
            </a:r>
            <a:r>
              <a:rPr lang="en-US" sz="1500" b="1" i="1" dirty="0">
                <a:solidFill>
                  <a:srgbClr val="0000FF"/>
                </a:solidFill>
              </a:rPr>
              <a:t>% </a:t>
            </a:r>
            <a:r>
              <a:rPr lang="en-US" sz="1500" b="1" i="1" dirty="0" smtClean="0">
                <a:solidFill>
                  <a:srgbClr val="0000FF"/>
                </a:solidFill>
              </a:rPr>
              <a:t>mass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in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LiCl+UCl</a:t>
            </a:r>
            <a:r>
              <a:rPr lang="en-US" sz="1500" b="1" i="1" baseline="-25000" dirty="0" smtClean="0">
                <a:solidFill>
                  <a:srgbClr val="0000FF"/>
                </a:solidFill>
              </a:rPr>
              <a:t>3</a:t>
            </a:r>
            <a:r>
              <a:rPr lang="en-US" sz="1500" b="1" i="1" dirty="0" smtClean="0">
                <a:solidFill>
                  <a:srgbClr val="0000FF"/>
                </a:solidFill>
              </a:rPr>
              <a:t> melts  with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increasing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UCl</a:t>
            </a:r>
            <a:r>
              <a:rPr lang="en-US" sz="1500" b="1" i="1" baseline="-25000" dirty="0" smtClean="0">
                <a:solidFill>
                  <a:srgbClr val="0000FF"/>
                </a:solidFill>
              </a:rPr>
              <a:t>3 </a:t>
            </a:r>
            <a:r>
              <a:rPr lang="ru-RU" sz="1500" b="1" i="1" baseline="-25000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concentration.</a:t>
            </a:r>
            <a:endParaRPr lang="ru-RU" sz="15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58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748" y="378543"/>
            <a:ext cx="4741252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05" y="3495915"/>
            <a:ext cx="4509582" cy="294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8610" y="139791"/>
            <a:ext cx="4256718" cy="7386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ru-RU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-</a:t>
            </a:r>
            <a:r>
              <a:rPr lang="en-US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nLi</a:t>
            </a:r>
            <a:r>
              <a:rPr lang="en-US" altLang="ru-RU" sz="2400" b="1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</a:t>
            </a:r>
            <a:r>
              <a:rPr lang="en-US" alt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 </a:t>
            </a:r>
            <a:r>
              <a:rPr lang="en-US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system thermodynamics</a:t>
            </a:r>
            <a:endParaRPr lang="ru-RU" altLang="ru-RU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47514"/>
            <a:ext cx="4553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tabLst>
                <a:tab pos="3313113" algn="l"/>
              </a:tabLst>
            </a:pPr>
            <a:r>
              <a:rPr lang="ru-RU" sz="1600" b="1" dirty="0" smtClean="0">
                <a:solidFill>
                  <a:srgbClr val="002060"/>
                </a:solidFill>
              </a:rPr>
              <a:t>Наблюдаемые изменения содержания элементов в поверхностных слоях </a:t>
            </a:r>
            <a:r>
              <a:rPr lang="en-US" sz="1600" b="1" dirty="0" err="1" smtClean="0">
                <a:solidFill>
                  <a:srgbClr val="002060"/>
                </a:solidFill>
              </a:rPr>
              <a:t>MgO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с увеличением </a:t>
            </a:r>
            <a:r>
              <a:rPr lang="en-US" sz="1600" b="1" dirty="0" smtClean="0">
                <a:solidFill>
                  <a:srgbClr val="002060"/>
                </a:solidFill>
              </a:rPr>
              <a:t>Li</a:t>
            </a:r>
            <a:r>
              <a:rPr lang="en-US" sz="1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1600" b="1" dirty="0" smtClean="0">
                <a:solidFill>
                  <a:srgbClr val="002060"/>
                </a:solidFill>
              </a:rPr>
              <a:t>O</a:t>
            </a:r>
            <a:r>
              <a:rPr lang="ru-RU" sz="1600" b="1" dirty="0" smtClean="0">
                <a:solidFill>
                  <a:srgbClr val="002060"/>
                </a:solidFill>
              </a:rPr>
              <a:t> в расплавах </a:t>
            </a:r>
            <a:r>
              <a:rPr lang="en-US" sz="1600" b="1" dirty="0" err="1" smtClean="0">
                <a:solidFill>
                  <a:srgbClr val="002060"/>
                </a:solidFill>
              </a:rPr>
              <a:t>LiCl</a:t>
            </a:r>
            <a:r>
              <a:rPr lang="ru-RU" sz="1600" b="1" dirty="0" smtClean="0">
                <a:solidFill>
                  <a:srgbClr val="002060"/>
                </a:solidFill>
              </a:rPr>
              <a:t> коррелирует с данными термодинамических расчетов: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- </a:t>
            </a:r>
            <a:r>
              <a:rPr lang="en-US" sz="1600" b="1" dirty="0" smtClean="0">
                <a:solidFill>
                  <a:srgbClr val="002060"/>
                </a:solidFill>
              </a:rPr>
              <a:t>Li</a:t>
            </a:r>
            <a:r>
              <a:rPr lang="en-US" sz="1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1600" b="1" dirty="0" smtClean="0">
                <a:solidFill>
                  <a:srgbClr val="002060"/>
                </a:solidFill>
              </a:rPr>
              <a:t>O </a:t>
            </a:r>
            <a:r>
              <a:rPr lang="ru-RU" sz="1600" b="1" dirty="0" smtClean="0">
                <a:solidFill>
                  <a:srgbClr val="002060"/>
                </a:solidFill>
              </a:rPr>
              <a:t>реагирует с </a:t>
            </a:r>
            <a:r>
              <a:rPr lang="en-US" sz="1600" b="1" dirty="0" smtClean="0">
                <a:solidFill>
                  <a:srgbClr val="002060"/>
                </a:solidFill>
              </a:rPr>
              <a:t>ZrO</a:t>
            </a:r>
            <a:r>
              <a:rPr lang="en-US" sz="1600" b="1" baseline="-25000" dirty="0" smtClean="0">
                <a:solidFill>
                  <a:srgbClr val="002060"/>
                </a:solidFill>
              </a:rPr>
              <a:t>2</a:t>
            </a:r>
            <a:r>
              <a:rPr lang="ru-RU" sz="1600" b="1" dirty="0" smtClean="0">
                <a:solidFill>
                  <a:srgbClr val="002060"/>
                </a:solidFill>
              </a:rPr>
              <a:t> с образованием соединений </a:t>
            </a:r>
            <a:r>
              <a:rPr lang="en-US" sz="1600" b="1" dirty="0" smtClean="0">
                <a:solidFill>
                  <a:srgbClr val="002060"/>
                </a:solidFill>
              </a:rPr>
              <a:t>Li</a:t>
            </a:r>
            <a:r>
              <a:rPr lang="en-US" sz="1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1600" b="1" dirty="0" smtClean="0">
                <a:solidFill>
                  <a:srgbClr val="002060"/>
                </a:solidFill>
              </a:rPr>
              <a:t>ZrO</a:t>
            </a:r>
            <a:r>
              <a:rPr lang="en-US" sz="1600" b="1" baseline="-25000" dirty="0" smtClean="0">
                <a:solidFill>
                  <a:srgbClr val="002060"/>
                </a:solidFill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</a:rPr>
              <a:t> и </a:t>
            </a:r>
            <a:r>
              <a:rPr lang="en-US" sz="1600" b="1" dirty="0" smtClean="0">
                <a:solidFill>
                  <a:srgbClr val="002060"/>
                </a:solidFill>
              </a:rPr>
              <a:t>Li</a:t>
            </a:r>
            <a:r>
              <a:rPr lang="en-US" sz="1600" b="1" baseline="-25000" dirty="0" smtClean="0">
                <a:solidFill>
                  <a:srgbClr val="002060"/>
                </a:solidFill>
              </a:rPr>
              <a:t>8</a:t>
            </a:r>
            <a:r>
              <a:rPr lang="en-US" sz="1600" b="1" dirty="0" smtClean="0">
                <a:solidFill>
                  <a:srgbClr val="002060"/>
                </a:solidFill>
              </a:rPr>
              <a:t>ZrO</a:t>
            </a:r>
            <a:r>
              <a:rPr lang="en-US" sz="1600" b="1" baseline="-25000" dirty="0" smtClean="0">
                <a:solidFill>
                  <a:srgbClr val="002060"/>
                </a:solidFill>
              </a:rPr>
              <a:t>6</a:t>
            </a:r>
            <a:r>
              <a:rPr lang="ru-RU" sz="1600" b="1" dirty="0" smtClean="0">
                <a:solidFill>
                  <a:srgbClr val="002060"/>
                </a:solidFill>
              </a:rPr>
              <a:t>;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- </a:t>
            </a:r>
            <a:r>
              <a:rPr lang="en-US" sz="1600" b="1" dirty="0" smtClean="0">
                <a:solidFill>
                  <a:srgbClr val="002060"/>
                </a:solidFill>
              </a:rPr>
              <a:t>Li</a:t>
            </a:r>
            <a:r>
              <a:rPr lang="en-US" sz="1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1600" b="1" dirty="0" smtClean="0">
                <a:solidFill>
                  <a:srgbClr val="002060"/>
                </a:solidFill>
              </a:rPr>
              <a:t>O </a:t>
            </a:r>
            <a:r>
              <a:rPr lang="ru-RU" sz="1600" b="1" dirty="0" smtClean="0">
                <a:solidFill>
                  <a:srgbClr val="002060"/>
                </a:solidFill>
              </a:rPr>
              <a:t>не взаимодействует с </a:t>
            </a:r>
            <a:r>
              <a:rPr lang="en-US" sz="1600" b="1" dirty="0" err="1" smtClean="0">
                <a:solidFill>
                  <a:srgbClr val="002060"/>
                </a:solidFill>
              </a:rPr>
              <a:t>MgO</a:t>
            </a:r>
            <a:r>
              <a:rPr lang="ru-RU" sz="1600" b="1" dirty="0" smtClean="0">
                <a:solidFill>
                  <a:srgbClr val="002060"/>
                </a:solidFill>
              </a:rPr>
              <a:t> и </a:t>
            </a:r>
            <a:r>
              <a:rPr lang="en-US" sz="1600" b="1" dirty="0" smtClean="0">
                <a:solidFill>
                  <a:srgbClr val="002060"/>
                </a:solidFill>
              </a:rPr>
              <a:t>Y</a:t>
            </a:r>
            <a:r>
              <a:rPr lang="en-US" sz="1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1600" b="1" dirty="0" smtClean="0">
                <a:solidFill>
                  <a:srgbClr val="002060"/>
                </a:solidFill>
              </a:rPr>
              <a:t>O</a:t>
            </a:r>
            <a:r>
              <a:rPr lang="en-US" sz="1600" b="1" baseline="-25000" dirty="0" smtClean="0">
                <a:solidFill>
                  <a:srgbClr val="002060"/>
                </a:solidFill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</a:rPr>
              <a:t>;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- </a:t>
            </a:r>
            <a:r>
              <a:rPr lang="en-US" sz="1600" b="1" dirty="0" err="1" smtClean="0">
                <a:solidFill>
                  <a:srgbClr val="002060"/>
                </a:solidFill>
              </a:rPr>
              <a:t>LiCl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не реагирует с компонентами </a:t>
            </a:r>
            <a:r>
              <a:rPr lang="en-US" sz="1600" b="1" dirty="0" err="1" smtClean="0">
                <a:solidFill>
                  <a:srgbClr val="002060"/>
                </a:solidFill>
              </a:rPr>
              <a:t>MgO</a:t>
            </a:r>
            <a:r>
              <a:rPr lang="en-US" sz="1600" b="1" dirty="0" smtClean="0">
                <a:solidFill>
                  <a:srgbClr val="002060"/>
                </a:solidFill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endParaRPr lang="en-US" sz="1600" b="1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1" y="3702059"/>
            <a:ext cx="4553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tabLst>
                <a:tab pos="3313113" algn="l"/>
              </a:tabLst>
            </a:pPr>
            <a:r>
              <a:rPr lang="en-US" sz="1600" b="1" i="1" dirty="0" smtClean="0">
                <a:solidFill>
                  <a:srgbClr val="0000FF"/>
                </a:solidFill>
              </a:rPr>
              <a:t>Observed changes </a:t>
            </a:r>
            <a:r>
              <a:rPr lang="en-US" sz="1600" b="1" i="1" dirty="0">
                <a:solidFill>
                  <a:srgbClr val="0000FF"/>
                </a:solidFill>
              </a:rPr>
              <a:t>of </a:t>
            </a:r>
            <a:r>
              <a:rPr lang="en-US" sz="1600" b="1" i="1" dirty="0" smtClean="0">
                <a:solidFill>
                  <a:srgbClr val="0000FF"/>
                </a:solidFill>
              </a:rPr>
              <a:t>element</a:t>
            </a:r>
            <a:r>
              <a:rPr lang="ru-RU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smtClean="0">
                <a:solidFill>
                  <a:srgbClr val="0000FF"/>
                </a:solidFill>
              </a:rPr>
              <a:t>concentration </a:t>
            </a:r>
            <a:r>
              <a:rPr lang="en-US" sz="1600" b="1" i="1" dirty="0">
                <a:solidFill>
                  <a:srgbClr val="0000FF"/>
                </a:solidFill>
              </a:rPr>
              <a:t>in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600" b="1" i="1" dirty="0" smtClean="0">
                <a:solidFill>
                  <a:srgbClr val="0000FF"/>
                </a:solidFill>
              </a:rPr>
              <a:t> surface </a:t>
            </a:r>
            <a:r>
              <a:rPr lang="en-US" sz="1600" b="1" i="1" dirty="0">
                <a:solidFill>
                  <a:srgbClr val="0000FF"/>
                </a:solidFill>
              </a:rPr>
              <a:t>layers </a:t>
            </a:r>
            <a:r>
              <a:rPr lang="en-US" sz="1600" b="1" i="1" dirty="0" smtClean="0">
                <a:solidFill>
                  <a:srgbClr val="0000FF"/>
                </a:solidFill>
              </a:rPr>
              <a:t>with increasing </a:t>
            </a:r>
            <a:r>
              <a:rPr lang="en-US" sz="1600" b="1" i="1" dirty="0">
                <a:solidFill>
                  <a:srgbClr val="0000FF"/>
                </a:solidFill>
              </a:rPr>
              <a:t>Li</a:t>
            </a:r>
            <a:r>
              <a:rPr lang="en-US" sz="1600" b="1" i="1" baseline="-25000" dirty="0">
                <a:solidFill>
                  <a:srgbClr val="0000FF"/>
                </a:solidFill>
              </a:rPr>
              <a:t>2</a:t>
            </a:r>
            <a:r>
              <a:rPr lang="en-US" sz="1600" b="1" i="1" dirty="0">
                <a:solidFill>
                  <a:srgbClr val="0000FF"/>
                </a:solidFill>
              </a:rPr>
              <a:t>O in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LiCl</a:t>
            </a:r>
            <a:r>
              <a:rPr lang="en-US" sz="1600" b="1" i="1" dirty="0" smtClean="0">
                <a:solidFill>
                  <a:srgbClr val="0000FF"/>
                </a:solidFill>
              </a:rPr>
              <a:t> melts correlates </a:t>
            </a:r>
            <a:r>
              <a:rPr lang="en-US" sz="1600" b="1" i="1" dirty="0">
                <a:solidFill>
                  <a:srgbClr val="0000FF"/>
                </a:solidFill>
              </a:rPr>
              <a:t>with the data of thermodynamic calculations</a:t>
            </a:r>
            <a:r>
              <a:rPr lang="en-US" sz="1600" b="1" i="1" dirty="0" smtClean="0">
                <a:solidFill>
                  <a:srgbClr val="0000FF"/>
                </a:solidFill>
              </a:rPr>
              <a:t>:</a:t>
            </a:r>
            <a:br>
              <a:rPr lang="en-US" sz="1600" b="1" i="1" dirty="0" smtClean="0">
                <a:solidFill>
                  <a:srgbClr val="0000FF"/>
                </a:solidFill>
              </a:rPr>
            </a:br>
            <a:r>
              <a:rPr lang="en-US" sz="1600" b="1" i="1" dirty="0" smtClean="0">
                <a:solidFill>
                  <a:srgbClr val="0000FF"/>
                </a:solidFill>
              </a:rPr>
              <a:t>- </a:t>
            </a:r>
            <a:r>
              <a:rPr lang="en-US" sz="1600" b="1" i="1" dirty="0">
                <a:solidFill>
                  <a:srgbClr val="0000FF"/>
                </a:solidFill>
              </a:rPr>
              <a:t>Li</a:t>
            </a:r>
            <a:r>
              <a:rPr lang="en-US" sz="1600" b="1" i="1" baseline="-25000" dirty="0">
                <a:solidFill>
                  <a:srgbClr val="0000FF"/>
                </a:solidFill>
              </a:rPr>
              <a:t>2</a:t>
            </a:r>
            <a:r>
              <a:rPr lang="en-US" sz="1600" b="1" i="1" dirty="0">
                <a:solidFill>
                  <a:srgbClr val="0000FF"/>
                </a:solidFill>
              </a:rPr>
              <a:t>O reacts with </a:t>
            </a:r>
            <a:r>
              <a:rPr lang="en-US" sz="1600" b="1" i="1" dirty="0" smtClean="0">
                <a:solidFill>
                  <a:srgbClr val="0000FF"/>
                </a:solidFill>
              </a:rPr>
              <a:t>ZrO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1600" b="1" i="1" dirty="0" smtClean="0">
                <a:solidFill>
                  <a:srgbClr val="0000FF"/>
                </a:solidFill>
              </a:rPr>
              <a:t>, and Li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1600" b="1" i="1" dirty="0" smtClean="0">
                <a:solidFill>
                  <a:srgbClr val="0000FF"/>
                </a:solidFill>
              </a:rPr>
              <a:t>ZrO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3</a:t>
            </a:r>
            <a:r>
              <a:rPr lang="en-US" sz="1600" b="1" i="1" dirty="0" smtClean="0">
                <a:solidFill>
                  <a:srgbClr val="0000FF"/>
                </a:solidFill>
              </a:rPr>
              <a:t> and </a:t>
            </a:r>
            <a:r>
              <a:rPr lang="ru-RU" sz="1600" b="1" i="1" dirty="0" smtClean="0">
                <a:solidFill>
                  <a:srgbClr val="0000FF"/>
                </a:solidFill>
              </a:rPr>
              <a:t>   </a:t>
            </a:r>
            <a:r>
              <a:rPr lang="en-US" sz="1600" b="1" i="1" dirty="0" smtClean="0">
                <a:solidFill>
                  <a:srgbClr val="0000FF"/>
                </a:solidFill>
              </a:rPr>
              <a:t>Li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8</a:t>
            </a:r>
            <a:r>
              <a:rPr lang="en-US" sz="1600" b="1" i="1" dirty="0" smtClean="0">
                <a:solidFill>
                  <a:srgbClr val="0000FF"/>
                </a:solidFill>
              </a:rPr>
              <a:t>ZrO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6</a:t>
            </a:r>
            <a:r>
              <a:rPr lang="en-US" sz="1600" b="1" i="1" dirty="0" smtClean="0">
                <a:solidFill>
                  <a:srgbClr val="0000FF"/>
                </a:solidFill>
              </a:rPr>
              <a:t> phases fare formed,</a:t>
            </a:r>
            <a:br>
              <a:rPr lang="en-US" sz="1600" b="1" i="1" dirty="0" smtClean="0">
                <a:solidFill>
                  <a:srgbClr val="0000FF"/>
                </a:solidFill>
              </a:rPr>
            </a:br>
            <a:r>
              <a:rPr lang="en-US" sz="1600" b="1" i="1" dirty="0" smtClean="0">
                <a:solidFill>
                  <a:srgbClr val="0000FF"/>
                </a:solidFill>
              </a:rPr>
              <a:t>- </a:t>
            </a:r>
            <a:r>
              <a:rPr lang="en-US" sz="1600" b="1" i="1" dirty="0">
                <a:solidFill>
                  <a:srgbClr val="0000FF"/>
                </a:solidFill>
              </a:rPr>
              <a:t>Li</a:t>
            </a:r>
            <a:r>
              <a:rPr lang="en-US" sz="1600" b="1" i="1" baseline="-25000" dirty="0">
                <a:solidFill>
                  <a:srgbClr val="0000FF"/>
                </a:solidFill>
              </a:rPr>
              <a:t>2</a:t>
            </a:r>
            <a:r>
              <a:rPr lang="en-US" sz="1600" b="1" i="1" dirty="0">
                <a:solidFill>
                  <a:srgbClr val="0000FF"/>
                </a:solidFill>
              </a:rPr>
              <a:t>O does not reacts with </a:t>
            </a:r>
            <a:r>
              <a:rPr lang="en-US" sz="1600" b="1" i="1" dirty="0" err="1">
                <a:solidFill>
                  <a:srgbClr val="0000FF"/>
                </a:solidFill>
              </a:rPr>
              <a:t>MgO</a:t>
            </a:r>
            <a:r>
              <a:rPr lang="en-US" sz="1600" b="1" i="1" dirty="0">
                <a:solidFill>
                  <a:srgbClr val="0000FF"/>
                </a:solidFill>
              </a:rPr>
              <a:t> and </a:t>
            </a:r>
            <a:r>
              <a:rPr lang="en-US" sz="1600" b="1" i="1" dirty="0" smtClean="0">
                <a:solidFill>
                  <a:srgbClr val="0000FF"/>
                </a:solidFill>
              </a:rPr>
              <a:t>Y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1600" b="1" i="1" dirty="0" smtClean="0">
                <a:solidFill>
                  <a:srgbClr val="0000FF"/>
                </a:solidFill>
              </a:rPr>
              <a:t>O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3</a:t>
            </a:r>
            <a:r>
              <a:rPr lang="en-US" sz="1600" b="1" i="1" dirty="0" smtClean="0">
                <a:solidFill>
                  <a:srgbClr val="0000FF"/>
                </a:solidFill>
              </a:rPr>
              <a:t>,</a:t>
            </a:r>
            <a:br>
              <a:rPr lang="en-US" sz="1600" b="1" i="1" dirty="0" smtClean="0">
                <a:solidFill>
                  <a:srgbClr val="0000FF"/>
                </a:solidFill>
              </a:rPr>
            </a:br>
            <a:r>
              <a:rPr lang="en-US" sz="1600" b="1" i="1" dirty="0" smtClean="0">
                <a:solidFill>
                  <a:srgbClr val="0000FF"/>
                </a:solidFill>
              </a:rPr>
              <a:t>- </a:t>
            </a:r>
            <a:r>
              <a:rPr lang="en-US" sz="1600" b="1" i="1" dirty="0" err="1">
                <a:solidFill>
                  <a:srgbClr val="0000FF"/>
                </a:solidFill>
              </a:rPr>
              <a:t>LiCl</a:t>
            </a:r>
            <a:r>
              <a:rPr lang="en-US" sz="1600" b="1" i="1" dirty="0">
                <a:solidFill>
                  <a:srgbClr val="0000FF"/>
                </a:solidFill>
              </a:rPr>
              <a:t> does not react with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600" b="1" i="1" dirty="0" smtClean="0">
                <a:solidFill>
                  <a:srgbClr val="0000FF"/>
                </a:solidFill>
              </a:rPr>
              <a:t> elements.</a:t>
            </a:r>
            <a:endParaRPr lang="ru-RU" sz="1600" b="1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16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93" y="3357562"/>
            <a:ext cx="4579389" cy="299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16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4572" y="64772"/>
            <a:ext cx="4256718" cy="7386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System </a:t>
            </a:r>
            <a:r>
              <a:rPr lang="en-US" altLang="ru-RU" sz="2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ru-RU" alt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-</a:t>
            </a:r>
            <a:r>
              <a:rPr lang="en-US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mUCl</a:t>
            </a:r>
            <a:r>
              <a:rPr lang="en-US" altLang="ru-RU" sz="2400" b="1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 </a:t>
            </a:r>
            <a:r>
              <a:rPr lang="en-US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thermodynamics</a:t>
            </a:r>
            <a:endParaRPr lang="ru-RU" altLang="ru-RU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709" y="1052736"/>
            <a:ext cx="4724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Наблюдаемые </a:t>
            </a:r>
            <a:r>
              <a:rPr lang="ru-RU" sz="1500" b="1" dirty="0">
                <a:solidFill>
                  <a:srgbClr val="002060"/>
                </a:solidFill>
              </a:rPr>
              <a:t>в поверхностных слоях </a:t>
            </a:r>
            <a:r>
              <a:rPr lang="en-US" sz="1500" b="1" dirty="0" err="1" smtClean="0">
                <a:solidFill>
                  <a:srgbClr val="002060"/>
                </a:solidFill>
              </a:rPr>
              <a:t>MgO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/>
            </a:r>
            <a:br>
              <a:rPr lang="ru-RU" sz="1500" b="1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в </a:t>
            </a:r>
            <a:r>
              <a:rPr lang="ru-RU" sz="1500" b="1" dirty="0" smtClean="0">
                <a:solidFill>
                  <a:srgbClr val="002060"/>
                </a:solidFill>
              </a:rPr>
              <a:t>расплавах </a:t>
            </a:r>
            <a:r>
              <a:rPr lang="en-US" sz="1500" b="1" dirty="0" err="1">
                <a:solidFill>
                  <a:srgbClr val="002060"/>
                </a:solidFill>
              </a:rPr>
              <a:t>LiCl</a:t>
            </a:r>
            <a:r>
              <a:rPr lang="ru-RU" sz="1500" b="1" dirty="0" smtClean="0">
                <a:solidFill>
                  <a:srgbClr val="002060"/>
                </a:solidFill>
              </a:rPr>
              <a:t>+</a:t>
            </a:r>
            <a:r>
              <a:rPr lang="en-US" sz="1500" b="1" dirty="0" smtClean="0">
                <a:solidFill>
                  <a:srgbClr val="002060"/>
                </a:solidFill>
              </a:rPr>
              <a:t>mUCl</a:t>
            </a:r>
            <a:r>
              <a:rPr lang="en-US" sz="15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явления снижения содержания </a:t>
            </a:r>
            <a:r>
              <a:rPr lang="en-US" sz="1500" b="1" dirty="0" smtClean="0">
                <a:solidFill>
                  <a:srgbClr val="002060"/>
                </a:solidFill>
              </a:rPr>
              <a:t>Mg</a:t>
            </a:r>
            <a:r>
              <a:rPr lang="ru-RU" sz="1500" b="1" dirty="0" smtClean="0">
                <a:solidFill>
                  <a:srgbClr val="002060"/>
                </a:solidFill>
              </a:rPr>
              <a:t> и </a:t>
            </a:r>
            <a:r>
              <a:rPr lang="en-US" sz="1500" b="1" dirty="0" err="1">
                <a:solidFill>
                  <a:srgbClr val="002060"/>
                </a:solidFill>
              </a:rPr>
              <a:t>Zr</a:t>
            </a:r>
            <a:r>
              <a:rPr lang="ru-RU" sz="1500" b="1" dirty="0" smtClean="0">
                <a:solidFill>
                  <a:srgbClr val="002060"/>
                </a:solidFill>
              </a:rPr>
              <a:t>, увеличение </a:t>
            </a:r>
            <a:r>
              <a:rPr lang="ru-RU" sz="1500" b="1" dirty="0" smtClean="0">
                <a:solidFill>
                  <a:srgbClr val="002060"/>
                </a:solidFill>
              </a:rPr>
              <a:t/>
            </a:r>
            <a:br>
              <a:rPr lang="ru-RU" sz="1500" b="1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содержания </a:t>
            </a:r>
            <a:r>
              <a:rPr lang="en-US" sz="1500" b="1" dirty="0" smtClean="0">
                <a:solidFill>
                  <a:srgbClr val="002060"/>
                </a:solidFill>
              </a:rPr>
              <a:t>U </a:t>
            </a:r>
            <a:r>
              <a:rPr lang="ru-RU" sz="1500" b="1" dirty="0" smtClean="0">
                <a:solidFill>
                  <a:srgbClr val="002060"/>
                </a:solidFill>
              </a:rPr>
              <a:t>коррелируют </a:t>
            </a:r>
            <a:r>
              <a:rPr lang="ru-RU" sz="1500" b="1" dirty="0">
                <a:solidFill>
                  <a:srgbClr val="002060"/>
                </a:solidFill>
              </a:rPr>
              <a:t>с данными термодинамических </a:t>
            </a:r>
            <a:r>
              <a:rPr lang="ru-RU" sz="1500" b="1" dirty="0" smtClean="0">
                <a:solidFill>
                  <a:srgbClr val="002060"/>
                </a:solidFill>
              </a:rPr>
              <a:t>расчетов:</a:t>
            </a:r>
            <a:br>
              <a:rPr lang="ru-RU" sz="1500" b="1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- </a:t>
            </a:r>
            <a:r>
              <a:rPr lang="en-US" sz="1500" b="1" dirty="0" smtClean="0">
                <a:solidFill>
                  <a:srgbClr val="002060"/>
                </a:solidFill>
              </a:rPr>
              <a:t>UCl</a:t>
            </a:r>
            <a:r>
              <a:rPr lang="en-US" sz="15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>
                <a:solidFill>
                  <a:srgbClr val="002060"/>
                </a:solidFill>
              </a:rPr>
              <a:t>реагирует с </a:t>
            </a:r>
            <a:r>
              <a:rPr lang="en-US" sz="1500" b="1" dirty="0" err="1" smtClean="0">
                <a:solidFill>
                  <a:srgbClr val="002060"/>
                </a:solidFill>
              </a:rPr>
              <a:t>MgO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>
                <a:solidFill>
                  <a:srgbClr val="002060"/>
                </a:solidFill>
              </a:rPr>
              <a:t>с образованием </a:t>
            </a:r>
            <a:r>
              <a:rPr lang="ru-RU" sz="1500" b="1" dirty="0" smtClean="0">
                <a:solidFill>
                  <a:srgbClr val="002060"/>
                </a:solidFill>
              </a:rPr>
              <a:t/>
            </a:r>
            <a:br>
              <a:rPr lang="ru-RU" sz="1500" b="1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фазы </a:t>
            </a:r>
            <a:r>
              <a:rPr lang="en-US" sz="1500" b="1" dirty="0" err="1" smtClean="0">
                <a:solidFill>
                  <a:srgbClr val="002060"/>
                </a:solidFill>
              </a:rPr>
              <a:t>UOCl</a:t>
            </a:r>
            <a:r>
              <a:rPr lang="ru-RU" sz="1500" b="1" dirty="0" smtClean="0">
                <a:solidFill>
                  <a:srgbClr val="002060"/>
                </a:solidFill>
              </a:rPr>
              <a:t>, осаждающейся на </a:t>
            </a:r>
            <a:r>
              <a:rPr lang="ru-RU" sz="1500" b="1" dirty="0" smtClean="0">
                <a:solidFill>
                  <a:srgbClr val="002060"/>
                </a:solidFill>
              </a:rPr>
              <a:t>поверхности </a:t>
            </a:r>
            <a:r>
              <a:rPr lang="en-US" sz="1500" b="1" dirty="0" err="1" smtClean="0">
                <a:solidFill>
                  <a:srgbClr val="002060"/>
                </a:solidFill>
              </a:rPr>
              <a:t>MgO</a:t>
            </a:r>
            <a:r>
              <a:rPr lang="en-US" sz="1500" b="1" dirty="0" smtClean="0">
                <a:solidFill>
                  <a:srgbClr val="002060"/>
                </a:solidFill>
              </a:rPr>
              <a:t>;</a:t>
            </a:r>
            <a:br>
              <a:rPr lang="en-US" sz="1500" b="1" dirty="0" smtClean="0">
                <a:solidFill>
                  <a:srgbClr val="002060"/>
                </a:solidFill>
              </a:rPr>
            </a:br>
            <a:r>
              <a:rPr lang="en-US" sz="1500" b="1" dirty="0" smtClean="0">
                <a:solidFill>
                  <a:srgbClr val="002060"/>
                </a:solidFill>
              </a:rPr>
              <a:t>- </a:t>
            </a:r>
            <a:r>
              <a:rPr lang="en-US" sz="1500" b="1" dirty="0">
                <a:solidFill>
                  <a:srgbClr val="002060"/>
                </a:solidFill>
              </a:rPr>
              <a:t>UCl</a:t>
            </a:r>
            <a:r>
              <a:rPr lang="en-US" sz="1500" b="1" baseline="-25000" dirty="0">
                <a:solidFill>
                  <a:srgbClr val="002060"/>
                </a:solidFill>
              </a:rPr>
              <a:t>3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слабо взаимодействует </a:t>
            </a:r>
            <a:r>
              <a:rPr lang="ru-RU" sz="1500" b="1" dirty="0">
                <a:solidFill>
                  <a:srgbClr val="002060"/>
                </a:solidFill>
              </a:rPr>
              <a:t>с </a:t>
            </a:r>
            <a:r>
              <a:rPr lang="en-US" sz="1500" b="1" dirty="0" smtClean="0">
                <a:solidFill>
                  <a:srgbClr val="002060"/>
                </a:solidFill>
              </a:rPr>
              <a:t>ZrO</a:t>
            </a:r>
            <a:r>
              <a:rPr lang="en-US" sz="1500" b="1" baseline="-25000" dirty="0" smtClean="0">
                <a:solidFill>
                  <a:srgbClr val="002060"/>
                </a:solidFill>
              </a:rPr>
              <a:t>2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>
                <a:solidFill>
                  <a:srgbClr val="002060"/>
                </a:solidFill>
              </a:rPr>
              <a:t>и </a:t>
            </a:r>
            <a:r>
              <a:rPr lang="en-US" sz="1500" b="1" dirty="0" smtClean="0">
                <a:solidFill>
                  <a:srgbClr val="002060"/>
                </a:solidFill>
              </a:rPr>
              <a:t>Al</a:t>
            </a:r>
            <a:r>
              <a:rPr lang="en-US" sz="15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1500" b="1" dirty="0" smtClean="0">
                <a:solidFill>
                  <a:srgbClr val="002060"/>
                </a:solidFill>
              </a:rPr>
              <a:t>O</a:t>
            </a:r>
            <a:r>
              <a:rPr lang="en-US" sz="15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1500" b="1" dirty="0">
                <a:solidFill>
                  <a:srgbClr val="002060"/>
                </a:solidFill>
              </a:rPr>
              <a:t>.</a:t>
            </a:r>
            <a:endParaRPr lang="ru-RU" sz="1500" b="1" dirty="0">
              <a:solidFill>
                <a:srgbClr val="002060"/>
              </a:solidFill>
            </a:endParaRPr>
          </a:p>
          <a:p>
            <a:pPr marL="174625" indent="-174625"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Таким образом, при использовании керамики </a:t>
            </a:r>
            <a:r>
              <a:rPr lang="en-US" sz="1500" b="1" dirty="0" err="1" smtClean="0">
                <a:solidFill>
                  <a:srgbClr val="002060"/>
                </a:solidFill>
              </a:rPr>
              <a:t>MgO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возможно накопление на ее поверхности соединений содержащих уран.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91" y="142852"/>
            <a:ext cx="4584611" cy="299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0972" y="3860508"/>
            <a:ext cx="472488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i="1" dirty="0" smtClean="0">
                <a:solidFill>
                  <a:srgbClr val="0000FF"/>
                </a:solidFill>
              </a:rPr>
              <a:t>Phenomena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of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decreasing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Mg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and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Zr</a:t>
            </a:r>
            <a:r>
              <a:rPr lang="en-US" sz="1500" b="1" i="1" dirty="0" smtClean="0">
                <a:solidFill>
                  <a:srgbClr val="0000FF"/>
                </a:solidFill>
              </a:rPr>
              <a:t> concentration and increasing U concentration, observed </a:t>
            </a:r>
            <a:r>
              <a:rPr lang="en-US" sz="1500" b="1" i="1" dirty="0">
                <a:solidFill>
                  <a:srgbClr val="0000FF"/>
                </a:solidFill>
              </a:rPr>
              <a:t>in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surface </a:t>
            </a:r>
            <a:r>
              <a:rPr lang="en-US" sz="1500" b="1" i="1" dirty="0">
                <a:solidFill>
                  <a:srgbClr val="0000FF"/>
                </a:solidFill>
              </a:rPr>
              <a:t>layers </a:t>
            </a:r>
            <a:r>
              <a:rPr lang="en-US" sz="1500" b="1" i="1" dirty="0" smtClean="0">
                <a:solidFill>
                  <a:srgbClr val="0000FF"/>
                </a:solidFill>
              </a:rPr>
              <a:t>in LiCl+mUCl</a:t>
            </a:r>
            <a:r>
              <a:rPr lang="en-US" sz="1500" b="1" i="1" baseline="-25000" dirty="0" smtClean="0">
                <a:solidFill>
                  <a:srgbClr val="0000FF"/>
                </a:solidFill>
              </a:rPr>
              <a:t>3</a:t>
            </a:r>
            <a:r>
              <a:rPr lang="en-US" sz="1500" b="1" i="1" dirty="0" smtClean="0">
                <a:solidFill>
                  <a:srgbClr val="0000FF"/>
                </a:solidFill>
              </a:rPr>
              <a:t> melts,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correlate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with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the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data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of </a:t>
            </a:r>
            <a:r>
              <a:rPr lang="en-US" sz="1500" b="1" i="1" dirty="0">
                <a:solidFill>
                  <a:srgbClr val="0000FF"/>
                </a:solidFill>
              </a:rPr>
              <a:t>thermodynamic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calculations:</a:t>
            </a:r>
            <a:br>
              <a:rPr lang="en-US" sz="1500" b="1" i="1" dirty="0" smtClean="0">
                <a:solidFill>
                  <a:srgbClr val="0000FF"/>
                </a:solidFill>
              </a:rPr>
            </a:br>
            <a:r>
              <a:rPr lang="en-US" sz="1500" b="1" i="1" dirty="0" smtClean="0">
                <a:solidFill>
                  <a:srgbClr val="0000FF"/>
                </a:solidFill>
              </a:rPr>
              <a:t>- </a:t>
            </a:r>
            <a:r>
              <a:rPr lang="en-US" sz="1500" b="1" i="1" dirty="0">
                <a:solidFill>
                  <a:srgbClr val="0000FF"/>
                </a:solidFill>
              </a:rPr>
              <a:t>UCl</a:t>
            </a:r>
            <a:r>
              <a:rPr lang="en-US" sz="1500" b="1" i="1" baseline="-25000" dirty="0">
                <a:solidFill>
                  <a:srgbClr val="0000FF"/>
                </a:solidFill>
              </a:rPr>
              <a:t>3</a:t>
            </a:r>
            <a:r>
              <a:rPr lang="en-US" sz="1500" b="1" i="1" dirty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reacts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with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,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and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UOCl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phase precipitating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to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surface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formed,</a:t>
            </a:r>
            <a:br>
              <a:rPr lang="en-US" sz="1500" b="1" i="1" dirty="0" smtClean="0">
                <a:solidFill>
                  <a:srgbClr val="0000FF"/>
                </a:solidFill>
              </a:rPr>
            </a:br>
            <a:r>
              <a:rPr lang="en-US" sz="1500" b="1" i="1" dirty="0" smtClean="0">
                <a:solidFill>
                  <a:srgbClr val="0000FF"/>
                </a:solidFill>
              </a:rPr>
              <a:t>- </a:t>
            </a:r>
            <a:r>
              <a:rPr lang="en-US" sz="1500" b="1" i="1" dirty="0">
                <a:solidFill>
                  <a:srgbClr val="0000FF"/>
                </a:solidFill>
              </a:rPr>
              <a:t>UCl</a:t>
            </a:r>
            <a:r>
              <a:rPr lang="en-US" sz="1500" b="1" i="1" baseline="-25000" dirty="0">
                <a:solidFill>
                  <a:srgbClr val="0000FF"/>
                </a:solidFill>
              </a:rPr>
              <a:t>3</a:t>
            </a:r>
            <a:r>
              <a:rPr lang="en-US" sz="1500" b="1" i="1" dirty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poorly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reacts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with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ZrO</a:t>
            </a:r>
            <a:r>
              <a:rPr lang="en-US" sz="1500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and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Al</a:t>
            </a:r>
            <a:r>
              <a:rPr lang="en-US" sz="1500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1500" b="1" i="1" dirty="0" smtClean="0">
                <a:solidFill>
                  <a:srgbClr val="0000FF"/>
                </a:solidFill>
              </a:rPr>
              <a:t>O</a:t>
            </a:r>
            <a:r>
              <a:rPr lang="en-US" sz="1500" b="1" i="1" baseline="-25000" dirty="0" smtClean="0">
                <a:solidFill>
                  <a:srgbClr val="0000FF"/>
                </a:solidFill>
              </a:rPr>
              <a:t>3</a:t>
            </a:r>
            <a:r>
              <a:rPr lang="en-US" sz="1500" b="1" i="1" dirty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i="1" dirty="0">
                <a:solidFill>
                  <a:srgbClr val="0000FF"/>
                </a:solidFill>
              </a:rPr>
              <a:t>Thus,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using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ceramics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the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accumulation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of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uranium-containing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phases is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possible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on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its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surface.</a:t>
            </a:r>
            <a:endParaRPr lang="ru-RU" sz="1500" b="1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20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17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367" y="-24"/>
            <a:ext cx="4237137" cy="203132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Влияние содержания </a:t>
            </a:r>
            <a:r>
              <a:rPr lang="en-US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Li</a:t>
            </a:r>
            <a:r>
              <a:rPr lang="en-US" altLang="ru-RU" sz="2200" b="1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</a:t>
            </a:r>
            <a:r>
              <a:rPr lang="en-US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 </a:t>
            </a:r>
            <a:r>
              <a:rPr lang="ru-RU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на предел прочности на сжатие (</a:t>
            </a:r>
            <a:r>
              <a:rPr lang="el-GR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σ</a:t>
            </a:r>
            <a:r>
              <a:rPr lang="ru-RU" altLang="ru-RU" sz="2200" b="1" spc="50" baseline="-2500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сж</a:t>
            </a:r>
            <a:r>
              <a:rPr lang="ru-RU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) </a:t>
            </a:r>
            <a:r>
              <a:rPr lang="en-US" altLang="ru-RU" sz="2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ru-RU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(1/2)</a:t>
            </a:r>
            <a:endParaRPr lang="en-US" altLang="ru-RU" sz="2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2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Effect </a:t>
            </a:r>
            <a:r>
              <a:rPr lang="en-US" altLang="ru-RU" sz="22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of </a:t>
            </a:r>
            <a:r>
              <a:rPr lang="en-US" altLang="ru-RU" sz="2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Li</a:t>
            </a:r>
            <a:r>
              <a:rPr lang="en-US" altLang="ru-RU" sz="2200" b="1" i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</a:t>
            </a:r>
            <a:r>
              <a:rPr lang="en-US" altLang="ru-RU" sz="2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 concentration on </a:t>
            </a:r>
            <a:r>
              <a:rPr lang="en-US" altLang="ru-RU" sz="2200" b="1" i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en-US" altLang="ru-RU" sz="2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ultimate compression strength (1/2)</a:t>
            </a:r>
            <a:endParaRPr lang="ru-RU" altLang="ru-RU" sz="2200" b="1" i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171266" y="2041061"/>
            <a:ext cx="3816424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-16848" y="2029077"/>
            <a:ext cx="435597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500" b="1" dirty="0" smtClean="0">
                <a:solidFill>
                  <a:srgbClr val="002060"/>
                </a:solidFill>
              </a:rPr>
              <a:t>σ</a:t>
            </a:r>
            <a:r>
              <a:rPr lang="ru-RU" sz="1500" b="1" baseline="-25000" dirty="0" err="1" smtClean="0">
                <a:solidFill>
                  <a:srgbClr val="002060"/>
                </a:solidFill>
              </a:rPr>
              <a:t>сж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 необлученной  керамики  равен  </a:t>
            </a:r>
            <a:r>
              <a:rPr lang="ru-RU" sz="1500" b="1" dirty="0" smtClean="0">
                <a:solidFill>
                  <a:srgbClr val="002060"/>
                </a:solidFill>
              </a:rPr>
              <a:t>(700±22) МПа.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Облучение </a:t>
            </a:r>
            <a:r>
              <a:rPr lang="ru-RU" sz="1500" b="1" dirty="0" smtClean="0">
                <a:solidFill>
                  <a:srgbClr val="002060"/>
                </a:solidFill>
              </a:rPr>
              <a:t> увеличивает  </a:t>
            </a:r>
            <a:r>
              <a:rPr lang="el-GR" sz="1500" b="1" dirty="0" smtClean="0">
                <a:solidFill>
                  <a:srgbClr val="002060"/>
                </a:solidFill>
              </a:rPr>
              <a:t>σ</a:t>
            </a:r>
            <a:r>
              <a:rPr lang="ru-RU" sz="1500" b="1" baseline="-25000" dirty="0" err="1" smtClean="0">
                <a:solidFill>
                  <a:srgbClr val="002060"/>
                </a:solidFill>
              </a:rPr>
              <a:t>сж</a:t>
            </a:r>
            <a:r>
              <a:rPr lang="ru-RU" sz="1500" b="1" baseline="-25000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en-US" sz="1500" b="1" dirty="0" err="1" smtClean="0">
                <a:solidFill>
                  <a:srgbClr val="002060"/>
                </a:solidFill>
              </a:rPr>
              <a:t>MgO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 на </a:t>
            </a:r>
            <a:r>
              <a:rPr lang="en-US" sz="1500" b="1" dirty="0" smtClean="0">
                <a:solidFill>
                  <a:srgbClr val="002060"/>
                </a:solidFill>
              </a:rPr>
              <a:t/>
            </a:r>
            <a:br>
              <a:rPr lang="en-US" sz="1500" b="1" dirty="0" smtClean="0">
                <a:solidFill>
                  <a:srgbClr val="002060"/>
                </a:solidFill>
              </a:rPr>
            </a:br>
            <a:r>
              <a:rPr lang="en-US" sz="1500" b="1" dirty="0" smtClean="0">
                <a:solidFill>
                  <a:srgbClr val="002060"/>
                </a:solidFill>
              </a:rPr>
              <a:t>~</a:t>
            </a:r>
            <a:r>
              <a:rPr lang="ru-RU" sz="1500" b="1" dirty="0" smtClean="0">
                <a:solidFill>
                  <a:srgbClr val="002060"/>
                </a:solidFill>
              </a:rPr>
              <a:t>10 %</a:t>
            </a:r>
            <a:r>
              <a:rPr lang="en-US" sz="15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Выдержка </a:t>
            </a:r>
            <a:r>
              <a:rPr lang="ru-RU" sz="1500" b="1" dirty="0" smtClean="0">
                <a:solidFill>
                  <a:srgbClr val="002060"/>
                </a:solidFill>
              </a:rPr>
              <a:t> в  течение  100  ч  в  </a:t>
            </a:r>
            <a:r>
              <a:rPr lang="en-US" sz="1500" b="1" dirty="0" err="1" smtClean="0">
                <a:solidFill>
                  <a:srgbClr val="002060"/>
                </a:solidFill>
              </a:rPr>
              <a:t>LiCl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 при </a:t>
            </a:r>
            <a:r>
              <a:rPr lang="ru-RU" sz="1500" b="1" dirty="0" smtClean="0">
                <a:solidFill>
                  <a:srgbClr val="002060"/>
                </a:solidFill>
              </a:rPr>
              <a:t>650 и 750 </a:t>
            </a:r>
            <a:r>
              <a:rPr lang="ru-RU" sz="1500" b="1" baseline="30000" dirty="0" err="1" smtClean="0">
                <a:solidFill>
                  <a:srgbClr val="002060"/>
                </a:solidFill>
              </a:rPr>
              <a:t>о</a:t>
            </a:r>
            <a:r>
              <a:rPr lang="ru-RU" sz="1500" b="1" dirty="0" err="1" smtClean="0">
                <a:solidFill>
                  <a:srgbClr val="002060"/>
                </a:solidFill>
              </a:rPr>
              <a:t>С</a:t>
            </a:r>
            <a:r>
              <a:rPr lang="ru-RU" sz="1500" b="1" dirty="0" smtClean="0">
                <a:solidFill>
                  <a:srgbClr val="002060"/>
                </a:solidFill>
              </a:rPr>
              <a:t>: </a:t>
            </a:r>
            <a:br>
              <a:rPr lang="ru-RU" sz="1500" b="1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- практически не влияет на </a:t>
            </a:r>
            <a:r>
              <a:rPr lang="el-GR" sz="1500" b="1" dirty="0">
                <a:solidFill>
                  <a:srgbClr val="002060"/>
                </a:solidFill>
              </a:rPr>
              <a:t>σ</a:t>
            </a:r>
            <a:r>
              <a:rPr lang="ru-RU" sz="1500" b="1" baseline="-25000" dirty="0" err="1">
                <a:solidFill>
                  <a:srgbClr val="002060"/>
                </a:solidFill>
              </a:rPr>
              <a:t>сж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необлученной керамики;</a:t>
            </a:r>
            <a:br>
              <a:rPr lang="ru-RU" sz="1500" b="1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- на </a:t>
            </a:r>
            <a:r>
              <a:rPr lang="en-US" sz="1500" b="1" dirty="0" smtClean="0">
                <a:solidFill>
                  <a:srgbClr val="002060"/>
                </a:solidFill>
              </a:rPr>
              <a:t>~</a:t>
            </a:r>
            <a:r>
              <a:rPr lang="ru-RU" sz="1500" b="1" dirty="0" smtClean="0">
                <a:solidFill>
                  <a:srgbClr val="002060"/>
                </a:solidFill>
              </a:rPr>
              <a:t>10% снижает 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el-GR" sz="1500" b="1" dirty="0" smtClean="0">
                <a:solidFill>
                  <a:srgbClr val="002060"/>
                </a:solidFill>
              </a:rPr>
              <a:t>σ</a:t>
            </a:r>
            <a:r>
              <a:rPr lang="ru-RU" sz="1500" b="1" baseline="-25000" dirty="0" err="1">
                <a:solidFill>
                  <a:srgbClr val="002060"/>
                </a:solidFill>
              </a:rPr>
              <a:t>сж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 облученной </a:t>
            </a:r>
            <a:r>
              <a:rPr lang="ru-RU" sz="1500" b="1" dirty="0" smtClean="0">
                <a:solidFill>
                  <a:srgbClr val="002060"/>
                </a:solidFill>
              </a:rPr>
              <a:t>керамики </a:t>
            </a:r>
            <a:r>
              <a:rPr lang="en-US" sz="1500" b="1" dirty="0" err="1" smtClean="0">
                <a:solidFill>
                  <a:srgbClr val="002060"/>
                </a:solidFill>
              </a:rPr>
              <a:t>MgO</a:t>
            </a:r>
            <a:r>
              <a:rPr lang="en-US" sz="15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293495"/>
            <a:ext cx="4913313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019" y="113544"/>
            <a:ext cx="4869274" cy="317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455964"/>
            <a:ext cx="435597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500" b="1" i="1" dirty="0" smtClean="0">
                <a:solidFill>
                  <a:srgbClr val="0000FF"/>
                </a:solidFill>
              </a:rPr>
              <a:t>σ</a:t>
            </a:r>
            <a:r>
              <a:rPr lang="en-US" sz="1500" b="1" i="1" baseline="-25000" dirty="0" err="1" smtClean="0">
                <a:solidFill>
                  <a:srgbClr val="0000FF"/>
                </a:solidFill>
              </a:rPr>
              <a:t>cs</a:t>
            </a:r>
            <a:r>
              <a:rPr lang="ru-RU" sz="1500" b="1" i="1" dirty="0" smtClean="0">
                <a:solidFill>
                  <a:srgbClr val="0000FF"/>
                </a:solidFill>
              </a:rPr>
              <a:t>  </a:t>
            </a:r>
            <a:r>
              <a:rPr lang="en-US" sz="1500" b="1" i="1" dirty="0" smtClean="0">
                <a:solidFill>
                  <a:srgbClr val="0000FF"/>
                </a:solidFill>
              </a:rPr>
              <a:t>of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unirradiated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ceramics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equal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to (700±22</a:t>
            </a:r>
            <a:r>
              <a:rPr lang="en-US" sz="1500" b="1" i="1" dirty="0">
                <a:solidFill>
                  <a:srgbClr val="0000FF"/>
                </a:solidFill>
              </a:rPr>
              <a:t>)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MPa</a:t>
            </a:r>
            <a:r>
              <a:rPr lang="ru-RU" sz="1500" b="1" i="1" dirty="0" smtClean="0">
                <a:solidFill>
                  <a:srgbClr val="0000FF"/>
                </a:solidFill>
              </a:rPr>
              <a:t>.</a:t>
            </a:r>
            <a:endParaRPr lang="ru-RU" sz="1500" b="1" i="1" dirty="0">
              <a:solidFill>
                <a:srgbClr val="0000FF"/>
              </a:solidFill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500" b="1" i="1" dirty="0">
                <a:solidFill>
                  <a:srgbClr val="0000FF"/>
                </a:solidFill>
              </a:rPr>
              <a:t>I</a:t>
            </a:r>
            <a:r>
              <a:rPr lang="en-US" sz="1500" b="1" i="1" dirty="0" smtClean="0">
                <a:solidFill>
                  <a:srgbClr val="0000FF"/>
                </a:solidFill>
              </a:rPr>
              <a:t>rradiation </a:t>
            </a:r>
            <a:r>
              <a:rPr lang="en-US" sz="1500" b="1" i="1" dirty="0">
                <a:solidFill>
                  <a:srgbClr val="0000FF"/>
                </a:solidFill>
              </a:rPr>
              <a:t>of </a:t>
            </a:r>
            <a:r>
              <a:rPr lang="en-US" sz="1500" b="1" i="1" dirty="0" err="1">
                <a:solidFill>
                  <a:srgbClr val="0000FF"/>
                </a:solidFill>
              </a:rPr>
              <a:t>MgO</a:t>
            </a:r>
            <a:r>
              <a:rPr lang="en-US" sz="1500" b="1" i="1" dirty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increases </a:t>
            </a:r>
            <a:r>
              <a:rPr lang="el-GR" sz="1500" b="1" i="1" dirty="0" smtClean="0">
                <a:solidFill>
                  <a:srgbClr val="0000FF"/>
                </a:solidFill>
              </a:rPr>
              <a:t>σ</a:t>
            </a:r>
            <a:r>
              <a:rPr lang="en-US" sz="1500" b="1" i="1" baseline="-25000" dirty="0" err="1" smtClean="0">
                <a:solidFill>
                  <a:srgbClr val="0000FF"/>
                </a:solidFill>
              </a:rPr>
              <a:t>cs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by ~10 </a:t>
            </a:r>
            <a:r>
              <a:rPr lang="en-US" sz="1500" b="1" i="1" dirty="0">
                <a:solidFill>
                  <a:srgbClr val="0000FF"/>
                </a:solidFill>
              </a:rPr>
              <a:t>%.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cooling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in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LiCl</a:t>
            </a:r>
            <a:r>
              <a:rPr lang="en-US" sz="1500" b="1" i="1" dirty="0" smtClean="0">
                <a:solidFill>
                  <a:srgbClr val="0000FF"/>
                </a:solidFill>
              </a:rPr>
              <a:t> during </a:t>
            </a:r>
            <a:r>
              <a:rPr lang="en-US" sz="1500" b="1" i="1" dirty="0">
                <a:solidFill>
                  <a:srgbClr val="0000FF"/>
                </a:solidFill>
              </a:rPr>
              <a:t>100 h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at </a:t>
            </a:r>
            <a:r>
              <a:rPr lang="en-US" sz="1500" b="1" i="1" dirty="0">
                <a:solidFill>
                  <a:srgbClr val="0000FF"/>
                </a:solidFill>
              </a:rPr>
              <a:t>650 and 750 </a:t>
            </a:r>
            <a:r>
              <a:rPr lang="en-US" sz="1500" b="1" i="1" baseline="30000" dirty="0" err="1" smtClean="0">
                <a:solidFill>
                  <a:srgbClr val="0000FF"/>
                </a:solidFill>
              </a:rPr>
              <a:t>o</a:t>
            </a:r>
            <a:r>
              <a:rPr lang="en-US" sz="1500" b="1" i="1" dirty="0" err="1" smtClean="0">
                <a:solidFill>
                  <a:srgbClr val="0000FF"/>
                </a:solidFill>
              </a:rPr>
              <a:t>C</a:t>
            </a:r>
            <a:r>
              <a:rPr lang="en-US" sz="1500" b="1" i="1" dirty="0" smtClean="0">
                <a:solidFill>
                  <a:srgbClr val="0000FF"/>
                </a:solidFill>
              </a:rPr>
              <a:t>: </a:t>
            </a:r>
            <a:br>
              <a:rPr lang="en-US" sz="1500" b="1" i="1" dirty="0" smtClean="0">
                <a:solidFill>
                  <a:srgbClr val="0000FF"/>
                </a:solidFill>
              </a:rPr>
            </a:br>
            <a:r>
              <a:rPr lang="en-US" sz="1500" b="1" i="1" dirty="0" smtClean="0">
                <a:solidFill>
                  <a:srgbClr val="0000FF"/>
                </a:solidFill>
              </a:rPr>
              <a:t>- practically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does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not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influence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l-GR" sz="1500" b="1" i="1" dirty="0" smtClean="0">
                <a:solidFill>
                  <a:srgbClr val="0000FF"/>
                </a:solidFill>
              </a:rPr>
              <a:t>σ</a:t>
            </a:r>
            <a:r>
              <a:rPr lang="en-US" sz="1500" b="1" i="1" baseline="-25000" dirty="0" err="1" smtClean="0">
                <a:solidFill>
                  <a:srgbClr val="0000FF"/>
                </a:solidFill>
              </a:rPr>
              <a:t>cs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of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unirradiated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ceramics;</a:t>
            </a:r>
            <a:br>
              <a:rPr lang="en-US" sz="1500" b="1" i="1" dirty="0" smtClean="0">
                <a:solidFill>
                  <a:srgbClr val="0000FF"/>
                </a:solidFill>
              </a:rPr>
            </a:br>
            <a:r>
              <a:rPr lang="en-US" sz="1500" b="1" i="1" dirty="0" smtClean="0">
                <a:solidFill>
                  <a:srgbClr val="0000FF"/>
                </a:solidFill>
              </a:rPr>
              <a:t>- reduces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l-GR" sz="1500" b="1" i="1" dirty="0" smtClean="0">
                <a:solidFill>
                  <a:srgbClr val="0000FF"/>
                </a:solidFill>
              </a:rPr>
              <a:t>σ</a:t>
            </a:r>
            <a:r>
              <a:rPr lang="en-US" sz="1500" b="1" i="1" baseline="-25000" dirty="0" err="1" smtClean="0">
                <a:solidFill>
                  <a:srgbClr val="0000FF"/>
                </a:solidFill>
              </a:rPr>
              <a:t>cs</a:t>
            </a:r>
            <a:r>
              <a:rPr lang="ru-RU" sz="1500" b="1" i="1" dirty="0" smtClean="0">
                <a:solidFill>
                  <a:srgbClr val="0000FF"/>
                </a:solidFill>
              </a:rPr>
              <a:t>  </a:t>
            </a:r>
            <a:r>
              <a:rPr lang="en-US" sz="1500" b="1" i="1" dirty="0" smtClean="0">
                <a:solidFill>
                  <a:srgbClr val="0000FF"/>
                </a:solidFill>
              </a:rPr>
              <a:t>of irradiated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by </a:t>
            </a:r>
            <a:r>
              <a:rPr lang="en-US" sz="1500" b="1" i="1" dirty="0">
                <a:solidFill>
                  <a:srgbClr val="0000FF"/>
                </a:solidFill>
              </a:rPr>
              <a:t>~10 % </a:t>
            </a:r>
            <a:r>
              <a:rPr lang="en-US" sz="1500" b="1" i="1" dirty="0" smtClean="0">
                <a:solidFill>
                  <a:srgbClr val="0000FF"/>
                </a:solidFill>
              </a:rPr>
              <a:t>.</a:t>
            </a:r>
            <a:endParaRPr lang="ru-RU" sz="15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09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25" y="142852"/>
            <a:ext cx="4886047" cy="319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18</a:t>
            </a:fld>
            <a:endParaRPr lang="ru-RU">
              <a:solidFill>
                <a:srgbClr val="003274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171267" y="1916832"/>
            <a:ext cx="3816424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0882" y="1916832"/>
            <a:ext cx="433509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Введение 1 и 2 % моль </a:t>
            </a:r>
            <a:r>
              <a:rPr lang="en-US" sz="1500" b="1" dirty="0" smtClean="0">
                <a:solidFill>
                  <a:srgbClr val="002060"/>
                </a:solidFill>
              </a:rPr>
              <a:t>Li</a:t>
            </a:r>
            <a:r>
              <a:rPr lang="en-US" sz="15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1500" b="1" dirty="0" smtClean="0">
                <a:solidFill>
                  <a:srgbClr val="002060"/>
                </a:solidFill>
              </a:rPr>
              <a:t>O </a:t>
            </a:r>
            <a:r>
              <a:rPr lang="ru-RU" sz="1500" b="1" dirty="0" smtClean="0">
                <a:solidFill>
                  <a:srgbClr val="002060"/>
                </a:solidFill>
              </a:rPr>
              <a:t>в </a:t>
            </a:r>
            <a:r>
              <a:rPr lang="en-US" sz="1500" b="1" dirty="0" err="1" smtClean="0">
                <a:solidFill>
                  <a:srgbClr val="002060"/>
                </a:solidFill>
              </a:rPr>
              <a:t>LiCl</a:t>
            </a:r>
            <a:r>
              <a:rPr lang="ru-RU" sz="1500" b="1" dirty="0" smtClean="0">
                <a:solidFill>
                  <a:srgbClr val="002060"/>
                </a:solidFill>
              </a:rPr>
              <a:t>: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/>
            </a:r>
            <a:br>
              <a:rPr lang="ru-RU" sz="1500" b="1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- практически не влияет на </a:t>
            </a:r>
            <a:r>
              <a:rPr lang="el-GR" sz="1500" b="1" dirty="0" smtClean="0">
                <a:solidFill>
                  <a:srgbClr val="002060"/>
                </a:solidFill>
              </a:rPr>
              <a:t>σ</a:t>
            </a:r>
            <a:r>
              <a:rPr lang="ru-RU" sz="1500" b="1" baseline="-25000" dirty="0" err="1" smtClean="0">
                <a:solidFill>
                  <a:srgbClr val="002060"/>
                </a:solidFill>
              </a:rPr>
              <a:t>сж</a:t>
            </a:r>
            <a:r>
              <a:rPr lang="ru-RU" sz="1500" b="1" baseline="-25000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облученной </a:t>
            </a:r>
            <a:r>
              <a:rPr lang="ru-RU" sz="1500" b="1" dirty="0">
                <a:solidFill>
                  <a:srgbClr val="002060"/>
                </a:solidFill>
              </a:rPr>
              <a:t>керамики </a:t>
            </a:r>
            <a:r>
              <a:rPr lang="ru-RU" sz="1500" b="1" dirty="0" smtClean="0">
                <a:solidFill>
                  <a:srgbClr val="002060"/>
                </a:solidFill>
              </a:rPr>
              <a:t>при обеих температурах;</a:t>
            </a:r>
            <a:br>
              <a:rPr lang="ru-RU" sz="1500" b="1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- монотонно снижает 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el-GR" sz="1500" b="1" dirty="0" smtClean="0">
                <a:solidFill>
                  <a:srgbClr val="002060"/>
                </a:solidFill>
              </a:rPr>
              <a:t>σ</a:t>
            </a:r>
            <a:r>
              <a:rPr lang="ru-RU" sz="1500" b="1" baseline="-25000" dirty="0" err="1" smtClean="0">
                <a:solidFill>
                  <a:srgbClr val="002060"/>
                </a:solidFill>
              </a:rPr>
              <a:t>сж</a:t>
            </a:r>
            <a:r>
              <a:rPr lang="ru-RU" sz="1500" b="1" baseline="-25000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необлученной </a:t>
            </a:r>
            <a:r>
              <a:rPr lang="ru-RU" sz="1500" b="1" dirty="0">
                <a:solidFill>
                  <a:srgbClr val="002060"/>
                </a:solidFill>
              </a:rPr>
              <a:t>керамики </a:t>
            </a:r>
            <a:r>
              <a:rPr lang="ru-RU" sz="1500" b="1" dirty="0" smtClean="0">
                <a:solidFill>
                  <a:srgbClr val="002060"/>
                </a:solidFill>
              </a:rPr>
              <a:t>на 15 % </a:t>
            </a:r>
            <a:r>
              <a:rPr lang="ru-RU" sz="1500" b="1" dirty="0">
                <a:solidFill>
                  <a:srgbClr val="002060"/>
                </a:solidFill>
              </a:rPr>
              <a:t>при 750 </a:t>
            </a:r>
            <a:r>
              <a:rPr lang="ru-RU" sz="1500" b="1" baseline="30000" dirty="0" err="1">
                <a:solidFill>
                  <a:srgbClr val="002060"/>
                </a:solidFill>
              </a:rPr>
              <a:t>о</a:t>
            </a:r>
            <a:r>
              <a:rPr lang="ru-RU" sz="1500" b="1" dirty="0" err="1">
                <a:solidFill>
                  <a:srgbClr val="002060"/>
                </a:solidFill>
              </a:rPr>
              <a:t>С</a:t>
            </a:r>
            <a:r>
              <a:rPr lang="ru-RU" sz="1500" b="1" dirty="0">
                <a:solidFill>
                  <a:srgbClr val="002060"/>
                </a:solidFill>
              </a:rPr>
              <a:t> с </a:t>
            </a:r>
            <a:r>
              <a:rPr lang="ru-RU" sz="1500" b="1" dirty="0" smtClean="0">
                <a:solidFill>
                  <a:srgbClr val="002060"/>
                </a:solidFill>
              </a:rPr>
              <a:t>увеличением содержания </a:t>
            </a:r>
            <a:r>
              <a:rPr lang="en-US" sz="1500" b="1" dirty="0">
                <a:solidFill>
                  <a:srgbClr val="002060"/>
                </a:solidFill>
              </a:rPr>
              <a:t>Li</a:t>
            </a:r>
            <a:r>
              <a:rPr lang="en-US" sz="1500" b="1" baseline="-25000" dirty="0">
                <a:solidFill>
                  <a:srgbClr val="002060"/>
                </a:solidFill>
              </a:rPr>
              <a:t>2</a:t>
            </a:r>
            <a:r>
              <a:rPr lang="en-US" sz="1500" b="1" dirty="0">
                <a:solidFill>
                  <a:srgbClr val="002060"/>
                </a:solidFill>
              </a:rPr>
              <a:t>O </a:t>
            </a:r>
            <a:r>
              <a:rPr lang="ru-RU" sz="1500" b="1" dirty="0" smtClean="0">
                <a:solidFill>
                  <a:srgbClr val="002060"/>
                </a:solidFill>
              </a:rPr>
              <a:t>до 2%.</a:t>
            </a:r>
            <a:br>
              <a:rPr lang="ru-RU" sz="1500" b="1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- </a:t>
            </a:r>
            <a:r>
              <a:rPr lang="ru-RU" sz="1500" b="1" dirty="0">
                <a:solidFill>
                  <a:srgbClr val="002060"/>
                </a:solidFill>
              </a:rPr>
              <a:t>не </a:t>
            </a:r>
            <a:r>
              <a:rPr lang="ru-RU" sz="1500" b="1" dirty="0" smtClean="0">
                <a:solidFill>
                  <a:srgbClr val="002060"/>
                </a:solidFill>
              </a:rPr>
              <a:t>изменяет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el-GR" sz="1500" b="1" dirty="0" smtClean="0">
                <a:solidFill>
                  <a:srgbClr val="002060"/>
                </a:solidFill>
              </a:rPr>
              <a:t>σ</a:t>
            </a:r>
            <a:r>
              <a:rPr lang="ru-RU" sz="1500" b="1" baseline="-25000" dirty="0" err="1">
                <a:solidFill>
                  <a:srgbClr val="002060"/>
                </a:solidFill>
              </a:rPr>
              <a:t>сж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необлученного </a:t>
            </a:r>
            <a:r>
              <a:rPr lang="en-US" sz="1500" b="1" dirty="0" err="1" smtClean="0">
                <a:solidFill>
                  <a:srgbClr val="002060"/>
                </a:solidFill>
              </a:rPr>
              <a:t>MgO</a:t>
            </a:r>
            <a:r>
              <a:rPr lang="ru-RU" sz="1500" b="1" dirty="0" smtClean="0">
                <a:solidFill>
                  <a:srgbClr val="002060"/>
                </a:solidFill>
              </a:rPr>
              <a:t> при 650 </a:t>
            </a:r>
            <a:r>
              <a:rPr lang="ru-RU" sz="1500" b="1" baseline="30000" dirty="0" err="1" smtClean="0">
                <a:solidFill>
                  <a:srgbClr val="002060"/>
                </a:solidFill>
              </a:rPr>
              <a:t>о</a:t>
            </a:r>
            <a:r>
              <a:rPr lang="ru-RU" sz="1500" b="1" dirty="0" err="1" smtClean="0">
                <a:solidFill>
                  <a:srgbClr val="002060"/>
                </a:solidFill>
              </a:rPr>
              <a:t>С</a:t>
            </a:r>
            <a:r>
              <a:rPr lang="ru-RU" sz="1500" b="1" dirty="0">
                <a:solidFill>
                  <a:srgbClr val="002060"/>
                </a:solidFill>
              </a:rPr>
              <a:t> и</a:t>
            </a:r>
            <a:r>
              <a:rPr lang="ru-RU" sz="1500" b="1" dirty="0" smtClean="0">
                <a:solidFill>
                  <a:srgbClr val="002060"/>
                </a:solidFill>
              </a:rPr>
              <a:t> содержании 1</a:t>
            </a:r>
            <a:r>
              <a:rPr lang="ru-RU" sz="1500" b="1" dirty="0">
                <a:solidFill>
                  <a:srgbClr val="002060"/>
                </a:solidFill>
              </a:rPr>
              <a:t>%</a:t>
            </a:r>
            <a:r>
              <a:rPr lang="en-US" sz="1500" b="1" dirty="0">
                <a:solidFill>
                  <a:srgbClr val="002060"/>
                </a:solidFill>
              </a:rPr>
              <a:t> </a:t>
            </a:r>
            <a:r>
              <a:rPr lang="en-US" sz="1500" b="1" dirty="0" smtClean="0">
                <a:solidFill>
                  <a:srgbClr val="002060"/>
                </a:solidFill>
              </a:rPr>
              <a:t>Li</a:t>
            </a:r>
            <a:r>
              <a:rPr lang="en-US" sz="15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1500" b="1" dirty="0" smtClean="0">
                <a:solidFill>
                  <a:srgbClr val="002060"/>
                </a:solidFill>
              </a:rPr>
              <a:t>O</a:t>
            </a:r>
            <a:r>
              <a:rPr lang="ru-RU" sz="1500" b="1" dirty="0" smtClean="0">
                <a:solidFill>
                  <a:srgbClr val="002060"/>
                </a:solidFill>
              </a:rPr>
              <a:t/>
            </a:r>
            <a:br>
              <a:rPr lang="ru-RU" sz="1500" b="1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- снижает </a:t>
            </a:r>
            <a:r>
              <a:rPr lang="el-GR" sz="1500" b="1" dirty="0">
                <a:solidFill>
                  <a:srgbClr val="002060"/>
                </a:solidFill>
              </a:rPr>
              <a:t>σ</a:t>
            </a:r>
            <a:r>
              <a:rPr lang="ru-RU" sz="1500" b="1" baseline="-25000" dirty="0" err="1">
                <a:solidFill>
                  <a:srgbClr val="002060"/>
                </a:solidFill>
              </a:rPr>
              <a:t>сж</a:t>
            </a:r>
            <a:r>
              <a:rPr lang="ru-RU" sz="1500" b="1" dirty="0">
                <a:solidFill>
                  <a:srgbClr val="002060"/>
                </a:solidFill>
              </a:rPr>
              <a:t> необлученного </a:t>
            </a:r>
            <a:r>
              <a:rPr lang="en-US" sz="1500" b="1" dirty="0" err="1">
                <a:solidFill>
                  <a:srgbClr val="002060"/>
                </a:solidFill>
              </a:rPr>
              <a:t>MgO</a:t>
            </a:r>
            <a:r>
              <a:rPr lang="ru-RU" sz="1500" b="1" dirty="0">
                <a:solidFill>
                  <a:srgbClr val="002060"/>
                </a:solidFill>
              </a:rPr>
              <a:t> на 10</a:t>
            </a:r>
            <a:r>
              <a:rPr lang="ru-RU" sz="1500" b="1" dirty="0" smtClean="0">
                <a:solidFill>
                  <a:srgbClr val="002060"/>
                </a:solidFill>
              </a:rPr>
              <a:t>% при </a:t>
            </a:r>
            <a:r>
              <a:rPr lang="ru-RU" sz="1500" b="1" dirty="0">
                <a:solidFill>
                  <a:srgbClr val="002060"/>
                </a:solidFill>
              </a:rPr>
              <a:t>650 </a:t>
            </a:r>
            <a:r>
              <a:rPr lang="ru-RU" sz="1500" b="1" baseline="30000" dirty="0" err="1">
                <a:solidFill>
                  <a:srgbClr val="002060"/>
                </a:solidFill>
              </a:rPr>
              <a:t>о</a:t>
            </a:r>
            <a:r>
              <a:rPr lang="ru-RU" sz="1500" b="1" dirty="0" err="1">
                <a:solidFill>
                  <a:srgbClr val="002060"/>
                </a:solidFill>
              </a:rPr>
              <a:t>С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и содержании 2% </a:t>
            </a:r>
            <a:r>
              <a:rPr lang="en-US" sz="1500" b="1" dirty="0" smtClean="0">
                <a:solidFill>
                  <a:srgbClr val="002060"/>
                </a:solidFill>
              </a:rPr>
              <a:t>Li</a:t>
            </a:r>
            <a:r>
              <a:rPr lang="en-US" sz="15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1500" b="1" dirty="0" smtClean="0">
                <a:solidFill>
                  <a:srgbClr val="002060"/>
                </a:solidFill>
              </a:rPr>
              <a:t>O</a:t>
            </a:r>
            <a:r>
              <a:rPr lang="ru-RU" sz="15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35" y="3286124"/>
            <a:ext cx="4909265" cy="320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4237137" cy="187743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Влияние содержания </a:t>
            </a:r>
            <a:r>
              <a:rPr lang="en-US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Li</a:t>
            </a:r>
            <a:r>
              <a:rPr lang="en-US" altLang="ru-RU" sz="2000" b="1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</a:t>
            </a:r>
            <a:r>
              <a:rPr lang="en-US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 </a:t>
            </a:r>
            <a:r>
              <a:rPr lang="ru-RU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на предел прочности на сжатие (</a:t>
            </a:r>
            <a:r>
              <a:rPr lang="el-GR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σ</a:t>
            </a:r>
            <a:r>
              <a:rPr lang="ru-RU" altLang="ru-RU" sz="2000" b="1" spc="50" baseline="-2500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сж</a:t>
            </a:r>
            <a:r>
              <a:rPr lang="ru-RU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) </a:t>
            </a:r>
            <a:r>
              <a:rPr lang="en-US" altLang="ru-RU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ru-RU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(</a:t>
            </a:r>
            <a:r>
              <a:rPr lang="en-US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</a:t>
            </a:r>
            <a:r>
              <a:rPr lang="ru-RU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/2)</a:t>
            </a:r>
            <a:endParaRPr lang="en-US" altLang="ru-RU" sz="2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20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Effect </a:t>
            </a:r>
            <a:r>
              <a:rPr lang="en-US" altLang="ru-RU" sz="20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of </a:t>
            </a:r>
            <a:r>
              <a:rPr lang="en-US" altLang="ru-RU" sz="20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Li</a:t>
            </a:r>
            <a:r>
              <a:rPr lang="en-US" altLang="ru-RU" sz="2000" b="1" i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</a:t>
            </a:r>
            <a:r>
              <a:rPr lang="en-US" altLang="ru-RU" sz="20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 concentration on </a:t>
            </a:r>
            <a:br>
              <a:rPr lang="en-US" altLang="ru-RU" sz="20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</a:br>
            <a:r>
              <a:rPr lang="en-US" altLang="ru-RU" sz="2000" b="1" i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en-US" altLang="ru-RU" sz="20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ultimate compression strength (2/2)</a:t>
            </a:r>
            <a:endParaRPr lang="ru-RU" altLang="ru-RU" sz="2000" b="1" i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82" y="4437112"/>
            <a:ext cx="43350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500" b="1" i="1" dirty="0" smtClean="0">
                <a:solidFill>
                  <a:srgbClr val="0000FF"/>
                </a:solidFill>
              </a:rPr>
              <a:t>Introduction </a:t>
            </a:r>
            <a:r>
              <a:rPr lang="en-US" sz="1500" b="1" i="1" dirty="0">
                <a:solidFill>
                  <a:srgbClr val="0000FF"/>
                </a:solidFill>
              </a:rPr>
              <a:t>of 1 and 2 % </a:t>
            </a:r>
            <a:r>
              <a:rPr lang="en-US" sz="1500" b="1" i="1" dirty="0" smtClean="0">
                <a:solidFill>
                  <a:srgbClr val="0000FF"/>
                </a:solidFill>
              </a:rPr>
              <a:t>mole </a:t>
            </a:r>
            <a:r>
              <a:rPr lang="en-US" sz="1500" b="1" i="1" dirty="0">
                <a:solidFill>
                  <a:srgbClr val="0000FF"/>
                </a:solidFill>
              </a:rPr>
              <a:t>Li</a:t>
            </a:r>
            <a:r>
              <a:rPr lang="en-US" sz="1500" b="1" i="1" baseline="-25000" dirty="0">
                <a:solidFill>
                  <a:srgbClr val="0000FF"/>
                </a:solidFill>
              </a:rPr>
              <a:t>2</a:t>
            </a:r>
            <a:r>
              <a:rPr lang="en-US" sz="1500" b="1" i="1" dirty="0">
                <a:solidFill>
                  <a:srgbClr val="0000FF"/>
                </a:solidFill>
              </a:rPr>
              <a:t>O in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LiCl</a:t>
            </a:r>
            <a:r>
              <a:rPr lang="en-US" sz="1500" b="1" i="1" dirty="0">
                <a:solidFill>
                  <a:srgbClr val="0000FF"/>
                </a:solidFill>
              </a:rPr>
              <a:t>: </a:t>
            </a:r>
            <a:r>
              <a:rPr lang="ru-RU" sz="1500" b="1" i="1" dirty="0" smtClean="0">
                <a:solidFill>
                  <a:srgbClr val="0000FF"/>
                </a:solidFill>
              </a:rPr>
              <a:t/>
            </a:r>
            <a:br>
              <a:rPr lang="ru-RU" sz="1500" b="1" i="1" dirty="0" smtClean="0">
                <a:solidFill>
                  <a:srgbClr val="0000FF"/>
                </a:solidFill>
              </a:rPr>
            </a:br>
            <a:r>
              <a:rPr lang="en-US" sz="1500" b="1" i="1" dirty="0" smtClean="0">
                <a:solidFill>
                  <a:srgbClr val="0000FF"/>
                </a:solidFill>
              </a:rPr>
              <a:t>- practically </a:t>
            </a:r>
            <a:r>
              <a:rPr lang="en-US" sz="1500" b="1" i="1" dirty="0">
                <a:solidFill>
                  <a:srgbClr val="0000FF"/>
                </a:solidFill>
              </a:rPr>
              <a:t>does not influence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σ</a:t>
            </a:r>
            <a:r>
              <a:rPr lang="en-US" sz="1500" b="1" i="1" baseline="-25000" dirty="0" err="1" smtClean="0">
                <a:solidFill>
                  <a:srgbClr val="0000FF"/>
                </a:solidFill>
              </a:rPr>
              <a:t>cs</a:t>
            </a:r>
            <a:r>
              <a:rPr lang="en-US" sz="1500" b="1" i="1" baseline="-25000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of irradiated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ceramics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at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both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temperatures,</a:t>
            </a:r>
            <a:br>
              <a:rPr lang="en-US" sz="1500" b="1" i="1" dirty="0" smtClean="0">
                <a:solidFill>
                  <a:srgbClr val="0000FF"/>
                </a:solidFill>
              </a:rPr>
            </a:br>
            <a:r>
              <a:rPr lang="en-US" sz="1500" b="1" i="1" dirty="0" smtClean="0">
                <a:solidFill>
                  <a:srgbClr val="0000FF"/>
                </a:solidFill>
              </a:rPr>
              <a:t>- monotonously reduces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σ</a:t>
            </a:r>
            <a:r>
              <a:rPr lang="en-US" sz="1500" b="1" i="1" baseline="-25000" dirty="0" err="1" smtClean="0">
                <a:solidFill>
                  <a:srgbClr val="0000FF"/>
                </a:solidFill>
              </a:rPr>
              <a:t>cs</a:t>
            </a:r>
            <a:r>
              <a:rPr lang="en-US" sz="1500" b="1" i="1" dirty="0" smtClean="0">
                <a:solidFill>
                  <a:srgbClr val="0000FF"/>
                </a:solidFill>
              </a:rPr>
              <a:t> of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unirradiated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by </a:t>
            </a:r>
            <a:r>
              <a:rPr lang="en-US" sz="1500" b="1" i="1" dirty="0">
                <a:solidFill>
                  <a:srgbClr val="0000FF"/>
                </a:solidFill>
              </a:rPr>
              <a:t>15 % at 750 </a:t>
            </a:r>
            <a:r>
              <a:rPr lang="en-US" sz="1500" b="1" i="1" baseline="30000" dirty="0" err="1" smtClean="0">
                <a:solidFill>
                  <a:srgbClr val="0000FF"/>
                </a:solidFill>
              </a:rPr>
              <a:t>o</a:t>
            </a:r>
            <a:r>
              <a:rPr lang="en-US" sz="1500" b="1" i="1" dirty="0" err="1" smtClean="0">
                <a:solidFill>
                  <a:srgbClr val="0000FF"/>
                </a:solidFill>
              </a:rPr>
              <a:t>C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>
                <a:solidFill>
                  <a:srgbClr val="0000FF"/>
                </a:solidFill>
              </a:rPr>
              <a:t>with increase in </a:t>
            </a:r>
            <a:r>
              <a:rPr lang="en-US" sz="1500" b="1" i="1" dirty="0" smtClean="0">
                <a:solidFill>
                  <a:srgbClr val="0000FF"/>
                </a:solidFill>
              </a:rPr>
              <a:t>Li</a:t>
            </a:r>
            <a:r>
              <a:rPr lang="en-US" sz="1500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1500" b="1" i="1" dirty="0" smtClean="0">
                <a:solidFill>
                  <a:srgbClr val="0000FF"/>
                </a:solidFill>
              </a:rPr>
              <a:t>O concentration </a:t>
            </a:r>
            <a:r>
              <a:rPr lang="en-US" sz="1500" b="1" i="1" dirty="0">
                <a:solidFill>
                  <a:srgbClr val="0000FF"/>
                </a:solidFill>
              </a:rPr>
              <a:t>to 2 </a:t>
            </a:r>
            <a:r>
              <a:rPr lang="en-US" sz="1500" b="1" i="1" dirty="0" smtClean="0">
                <a:solidFill>
                  <a:srgbClr val="0000FF"/>
                </a:solidFill>
              </a:rPr>
              <a:t>%,</a:t>
            </a:r>
            <a:br>
              <a:rPr lang="en-US" sz="1500" b="1" i="1" dirty="0" smtClean="0">
                <a:solidFill>
                  <a:srgbClr val="0000FF"/>
                </a:solidFill>
              </a:rPr>
            </a:br>
            <a:r>
              <a:rPr lang="en-US" sz="1500" b="1" i="1" dirty="0" smtClean="0">
                <a:solidFill>
                  <a:srgbClr val="0000FF"/>
                </a:solidFill>
              </a:rPr>
              <a:t>- does </a:t>
            </a:r>
            <a:r>
              <a:rPr lang="en-US" sz="1500" b="1" i="1" dirty="0">
                <a:solidFill>
                  <a:srgbClr val="0000FF"/>
                </a:solidFill>
              </a:rPr>
              <a:t>not change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σ</a:t>
            </a:r>
            <a:r>
              <a:rPr lang="en-US" sz="1500" b="1" i="1" baseline="-25000" dirty="0" err="1" smtClean="0">
                <a:solidFill>
                  <a:srgbClr val="0000FF"/>
                </a:solidFill>
              </a:rPr>
              <a:t>cs</a:t>
            </a:r>
            <a:r>
              <a:rPr lang="en-US" sz="1500" b="1" i="1" dirty="0" smtClean="0">
                <a:solidFill>
                  <a:srgbClr val="0000FF"/>
                </a:solidFill>
              </a:rPr>
              <a:t> of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unirradiated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>
                <a:solidFill>
                  <a:srgbClr val="0000FF"/>
                </a:solidFill>
              </a:rPr>
              <a:t>at 650 </a:t>
            </a:r>
            <a:r>
              <a:rPr lang="en-US" sz="1500" b="1" i="1" baseline="30000" dirty="0" err="1" smtClean="0">
                <a:solidFill>
                  <a:srgbClr val="0000FF"/>
                </a:solidFill>
              </a:rPr>
              <a:t>o</a:t>
            </a:r>
            <a:r>
              <a:rPr lang="en-US" sz="1500" b="1" i="1" dirty="0" err="1" smtClean="0">
                <a:solidFill>
                  <a:srgbClr val="0000FF"/>
                </a:solidFill>
              </a:rPr>
              <a:t>C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and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Li</a:t>
            </a:r>
            <a:r>
              <a:rPr lang="en-US" sz="1500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1500" b="1" i="1" dirty="0" smtClean="0">
                <a:solidFill>
                  <a:srgbClr val="0000FF"/>
                </a:solidFill>
              </a:rPr>
              <a:t>O</a:t>
            </a:r>
            <a:r>
              <a:rPr lang="ru-RU" sz="1500" b="1" i="1" dirty="0" smtClean="0">
                <a:solidFill>
                  <a:srgbClr val="0000FF"/>
                </a:solidFill>
              </a:rPr>
              <a:t>  </a:t>
            </a:r>
            <a:r>
              <a:rPr lang="en-US" sz="1500" b="1" i="1" dirty="0" smtClean="0">
                <a:solidFill>
                  <a:srgbClr val="0000FF"/>
                </a:solidFill>
              </a:rPr>
              <a:t>concentration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of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1 %,</a:t>
            </a:r>
            <a:br>
              <a:rPr lang="en-US" sz="1500" b="1" i="1" dirty="0" smtClean="0">
                <a:solidFill>
                  <a:srgbClr val="0000FF"/>
                </a:solidFill>
              </a:rPr>
            </a:br>
            <a:r>
              <a:rPr lang="en-US" sz="1500" b="1" i="1" dirty="0" smtClean="0">
                <a:solidFill>
                  <a:srgbClr val="0000FF"/>
                </a:solidFill>
              </a:rPr>
              <a:t>- </a:t>
            </a:r>
            <a:r>
              <a:rPr lang="en-US" sz="1500" b="1" i="1" dirty="0">
                <a:solidFill>
                  <a:srgbClr val="0000FF"/>
                </a:solidFill>
              </a:rPr>
              <a:t>Reduces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σ</a:t>
            </a:r>
            <a:r>
              <a:rPr lang="en-US" sz="1500" b="1" i="1" baseline="-25000" dirty="0" err="1" smtClean="0">
                <a:solidFill>
                  <a:srgbClr val="0000FF"/>
                </a:solidFill>
              </a:rPr>
              <a:t>cs</a:t>
            </a:r>
            <a:r>
              <a:rPr lang="en-US" sz="1500" b="1" i="1" dirty="0" smtClean="0">
                <a:solidFill>
                  <a:srgbClr val="0000FF"/>
                </a:solidFill>
              </a:rPr>
              <a:t> of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unirradiated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>
                <a:solidFill>
                  <a:srgbClr val="0000FF"/>
                </a:solidFill>
              </a:rPr>
              <a:t>MgO</a:t>
            </a:r>
            <a:r>
              <a:rPr lang="en-US" sz="1500" b="1" i="1" dirty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by </a:t>
            </a:r>
            <a:r>
              <a:rPr lang="en-US" sz="1500" b="1" i="1" dirty="0">
                <a:solidFill>
                  <a:srgbClr val="0000FF"/>
                </a:solidFill>
              </a:rPr>
              <a:t>10 % at 650 </a:t>
            </a:r>
            <a:r>
              <a:rPr lang="en-US" sz="1500" b="1" i="1" baseline="30000" dirty="0" err="1" smtClean="0">
                <a:solidFill>
                  <a:srgbClr val="0000FF"/>
                </a:solidFill>
              </a:rPr>
              <a:t>o</a:t>
            </a:r>
            <a:r>
              <a:rPr lang="en-US" sz="1500" b="1" i="1" dirty="0" err="1" smtClean="0">
                <a:solidFill>
                  <a:srgbClr val="0000FF"/>
                </a:solidFill>
              </a:rPr>
              <a:t>C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>
                <a:solidFill>
                  <a:srgbClr val="0000FF"/>
                </a:solidFill>
              </a:rPr>
              <a:t>and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Li</a:t>
            </a:r>
            <a:r>
              <a:rPr lang="en-US" sz="1500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1500" b="1" i="1" dirty="0" smtClean="0">
                <a:solidFill>
                  <a:srgbClr val="0000FF"/>
                </a:solidFill>
              </a:rPr>
              <a:t>O concentration </a:t>
            </a:r>
            <a:r>
              <a:rPr lang="en-US" sz="1500" b="1" i="1" dirty="0">
                <a:solidFill>
                  <a:srgbClr val="0000FF"/>
                </a:solidFill>
              </a:rPr>
              <a:t>of 2 </a:t>
            </a:r>
            <a:r>
              <a:rPr lang="en-US" sz="1500" b="1" i="1" dirty="0" smtClean="0">
                <a:solidFill>
                  <a:srgbClr val="0000FF"/>
                </a:solidFill>
              </a:rPr>
              <a:t>%.</a:t>
            </a:r>
            <a:endParaRPr lang="ru-RU" sz="15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8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19</a:t>
            </a:fld>
            <a:endParaRPr lang="ru-RU">
              <a:solidFill>
                <a:srgbClr val="003274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159035" y="1916832"/>
            <a:ext cx="3816424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0" y="1931728"/>
            <a:ext cx="4427984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Выдержка  </a:t>
            </a:r>
            <a:r>
              <a:rPr lang="ru-RU" sz="1500" b="1" dirty="0" smtClean="0">
                <a:solidFill>
                  <a:srgbClr val="002060"/>
                </a:solidFill>
              </a:rPr>
              <a:t>в 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en-US" sz="1500" b="1" dirty="0" err="1" smtClean="0">
                <a:solidFill>
                  <a:srgbClr val="002060"/>
                </a:solidFill>
              </a:rPr>
              <a:t>LiCl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 при  650 </a:t>
            </a:r>
            <a:r>
              <a:rPr lang="ru-RU" sz="1500" b="1" dirty="0">
                <a:solidFill>
                  <a:srgbClr val="002060"/>
                </a:solidFill>
              </a:rPr>
              <a:t>и 750 </a:t>
            </a:r>
            <a:r>
              <a:rPr lang="ru-RU" sz="1500" b="1" baseline="30000" dirty="0" err="1">
                <a:solidFill>
                  <a:srgbClr val="002060"/>
                </a:solidFill>
              </a:rPr>
              <a:t>о</a:t>
            </a:r>
            <a:r>
              <a:rPr lang="ru-RU" sz="1500" b="1" dirty="0" err="1">
                <a:solidFill>
                  <a:srgbClr val="002060"/>
                </a:solidFill>
              </a:rPr>
              <a:t>С</a:t>
            </a:r>
            <a:r>
              <a:rPr lang="ru-RU" sz="1500" b="1" dirty="0">
                <a:solidFill>
                  <a:srgbClr val="002060"/>
                </a:solidFill>
              </a:rPr>
              <a:t>: </a:t>
            </a:r>
            <a:br>
              <a:rPr lang="ru-RU" sz="1500" b="1" dirty="0">
                <a:solidFill>
                  <a:srgbClr val="002060"/>
                </a:solidFill>
              </a:rPr>
            </a:br>
            <a:r>
              <a:rPr lang="ru-RU" sz="1500" b="1" dirty="0">
                <a:solidFill>
                  <a:srgbClr val="002060"/>
                </a:solidFill>
              </a:rPr>
              <a:t>- практически </a:t>
            </a:r>
            <a:r>
              <a:rPr lang="ru-RU" sz="1500" b="1" dirty="0" smtClean="0">
                <a:solidFill>
                  <a:srgbClr val="002060"/>
                </a:solidFill>
              </a:rPr>
              <a:t> не  </a:t>
            </a:r>
            <a:r>
              <a:rPr lang="ru-RU" sz="1500" b="1" dirty="0">
                <a:solidFill>
                  <a:srgbClr val="002060"/>
                </a:solidFill>
              </a:rPr>
              <a:t>влияет </a:t>
            </a:r>
            <a:r>
              <a:rPr lang="ru-RU" sz="1500" b="1" dirty="0" smtClean="0">
                <a:solidFill>
                  <a:srgbClr val="002060"/>
                </a:solidFill>
              </a:rPr>
              <a:t> на  </a:t>
            </a:r>
            <a:r>
              <a:rPr lang="el-GR" sz="1500" b="1" dirty="0" smtClean="0">
                <a:solidFill>
                  <a:srgbClr val="002060"/>
                </a:solidFill>
              </a:rPr>
              <a:t>σ</a:t>
            </a:r>
            <a:r>
              <a:rPr lang="ru-RU" sz="1500" b="1" baseline="-25000" dirty="0" err="1">
                <a:solidFill>
                  <a:srgbClr val="002060"/>
                </a:solidFill>
              </a:rPr>
              <a:t>сж</a:t>
            </a:r>
            <a:r>
              <a:rPr lang="ru-RU" sz="1500" b="1" dirty="0">
                <a:solidFill>
                  <a:srgbClr val="002060"/>
                </a:solidFill>
              </a:rPr>
              <a:t> необлученной </a:t>
            </a:r>
            <a:r>
              <a:rPr lang="ru-RU" sz="1500" b="1" dirty="0" smtClean="0">
                <a:solidFill>
                  <a:srgbClr val="002060"/>
                </a:solidFill>
              </a:rPr>
              <a:t> керамики</a:t>
            </a:r>
            <a:r>
              <a:rPr lang="ru-RU" sz="1500" b="1" dirty="0">
                <a:solidFill>
                  <a:srgbClr val="002060"/>
                </a:solidFill>
              </a:rPr>
              <a:t>;</a:t>
            </a:r>
            <a:br>
              <a:rPr lang="ru-RU" sz="1500" b="1" dirty="0">
                <a:solidFill>
                  <a:srgbClr val="002060"/>
                </a:solidFill>
              </a:rPr>
            </a:br>
            <a:r>
              <a:rPr lang="ru-RU" sz="1500" b="1" dirty="0">
                <a:solidFill>
                  <a:srgbClr val="002060"/>
                </a:solidFill>
              </a:rPr>
              <a:t>- на </a:t>
            </a:r>
            <a:r>
              <a:rPr lang="en-US" sz="1500" b="1" dirty="0">
                <a:solidFill>
                  <a:srgbClr val="002060"/>
                </a:solidFill>
              </a:rPr>
              <a:t>~</a:t>
            </a:r>
            <a:r>
              <a:rPr lang="ru-RU" sz="1500" b="1" dirty="0">
                <a:solidFill>
                  <a:srgbClr val="002060"/>
                </a:solidFill>
              </a:rPr>
              <a:t>10% снижает </a:t>
            </a:r>
            <a:r>
              <a:rPr lang="el-GR" sz="1500" b="1" dirty="0">
                <a:solidFill>
                  <a:srgbClr val="002060"/>
                </a:solidFill>
              </a:rPr>
              <a:t>σ</a:t>
            </a:r>
            <a:r>
              <a:rPr lang="ru-RU" sz="1500" b="1" baseline="-25000" dirty="0" err="1">
                <a:solidFill>
                  <a:srgbClr val="002060"/>
                </a:solidFill>
              </a:rPr>
              <a:t>сж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облученного </a:t>
            </a:r>
            <a:r>
              <a:rPr lang="en-US" sz="1500" b="1" dirty="0" err="1" smtClean="0">
                <a:solidFill>
                  <a:srgbClr val="002060"/>
                </a:solidFill>
              </a:rPr>
              <a:t>MgO</a:t>
            </a:r>
            <a:r>
              <a:rPr lang="en-US" sz="1500" b="1" dirty="0">
                <a:solidFill>
                  <a:srgbClr val="002060"/>
                </a:solidFill>
              </a:rPr>
              <a:t>.</a:t>
            </a:r>
            <a:endParaRPr lang="ru-RU" sz="1500" b="1" dirty="0">
              <a:solidFill>
                <a:srgbClr val="002060"/>
              </a:solidFill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Содержание 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en-US" sz="1500" b="1" dirty="0" smtClean="0">
                <a:solidFill>
                  <a:srgbClr val="002060"/>
                </a:solidFill>
              </a:rPr>
              <a:t>UCl</a:t>
            </a:r>
            <a:r>
              <a:rPr lang="en-US" sz="15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 в </a:t>
            </a:r>
            <a:r>
              <a:rPr lang="ru-RU" sz="1500" b="1" dirty="0" smtClean="0">
                <a:solidFill>
                  <a:srgbClr val="002060"/>
                </a:solidFill>
              </a:rPr>
              <a:t>количестве 0,5 и 1 % моль в расплаве 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en-US" sz="1500" b="1" dirty="0" err="1" smtClean="0">
                <a:solidFill>
                  <a:srgbClr val="002060"/>
                </a:solidFill>
              </a:rPr>
              <a:t>LiCl</a:t>
            </a:r>
            <a:r>
              <a:rPr lang="ru-RU" sz="1500" b="1" dirty="0" smtClean="0">
                <a:solidFill>
                  <a:srgbClr val="002060"/>
                </a:solidFill>
              </a:rPr>
              <a:t>  практически </a:t>
            </a:r>
            <a:r>
              <a:rPr lang="ru-RU" sz="1500" b="1" dirty="0" smtClean="0">
                <a:solidFill>
                  <a:srgbClr val="002060"/>
                </a:solidFill>
              </a:rPr>
              <a:t>не влияет на предел прочности на сжатие:</a:t>
            </a:r>
            <a:br>
              <a:rPr lang="ru-RU" sz="1500" b="1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- необлученной и облученной керамики </a:t>
            </a:r>
            <a:r>
              <a:rPr lang="en-US" sz="1500" b="1" dirty="0" err="1" smtClean="0">
                <a:solidFill>
                  <a:srgbClr val="002060"/>
                </a:solidFill>
              </a:rPr>
              <a:t>MgO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при </a:t>
            </a:r>
            <a:r>
              <a:rPr lang="ru-RU" sz="1500" b="1" dirty="0">
                <a:solidFill>
                  <a:srgbClr val="002060"/>
                </a:solidFill>
              </a:rPr>
              <a:t>650 </a:t>
            </a:r>
            <a:r>
              <a:rPr lang="ru-RU" sz="1500" b="1" baseline="30000" dirty="0" err="1" smtClean="0">
                <a:solidFill>
                  <a:srgbClr val="002060"/>
                </a:solidFill>
              </a:rPr>
              <a:t>о</a:t>
            </a:r>
            <a:r>
              <a:rPr lang="ru-RU" sz="1500" b="1" dirty="0" err="1" smtClean="0">
                <a:solidFill>
                  <a:srgbClr val="002060"/>
                </a:solidFill>
              </a:rPr>
              <a:t>С</a:t>
            </a:r>
            <a:r>
              <a:rPr lang="ru-RU" sz="1500" b="1" dirty="0" smtClean="0">
                <a:solidFill>
                  <a:srgbClr val="002060"/>
                </a:solidFill>
              </a:rPr>
              <a:t>;</a:t>
            </a:r>
            <a:br>
              <a:rPr lang="ru-RU" sz="1500" b="1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- и необлученной керамики при 750 </a:t>
            </a:r>
            <a:r>
              <a:rPr lang="ru-RU" sz="1500" b="1" baseline="30000" dirty="0" err="1" smtClean="0">
                <a:solidFill>
                  <a:srgbClr val="002060"/>
                </a:solidFill>
              </a:rPr>
              <a:t>о</a:t>
            </a:r>
            <a:r>
              <a:rPr lang="ru-RU" sz="1500" b="1" dirty="0" err="1" smtClean="0">
                <a:solidFill>
                  <a:srgbClr val="002060"/>
                </a:solidFill>
              </a:rPr>
              <a:t>С</a:t>
            </a:r>
            <a:r>
              <a:rPr lang="ru-RU" sz="15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35" y="3291707"/>
            <a:ext cx="4836542" cy="315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88" y="127819"/>
            <a:ext cx="4840287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71414"/>
            <a:ext cx="4237137" cy="187743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Влияние содержания </a:t>
            </a:r>
            <a:r>
              <a:rPr lang="en-US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UCl</a:t>
            </a:r>
            <a:r>
              <a:rPr lang="en-US" altLang="ru-RU" sz="2000" b="1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</a:t>
            </a:r>
            <a:br>
              <a:rPr lang="en-US" altLang="ru-RU" sz="2000" b="1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</a:br>
            <a:r>
              <a:rPr lang="en-US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ru-RU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на предел прочности на сжатие (</a:t>
            </a:r>
            <a:r>
              <a:rPr lang="el-GR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σ</a:t>
            </a:r>
            <a:r>
              <a:rPr lang="ru-RU" altLang="ru-RU" sz="2000" b="1" spc="50" baseline="-2500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сж</a:t>
            </a:r>
            <a:r>
              <a:rPr lang="ru-RU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) </a:t>
            </a:r>
            <a:r>
              <a:rPr lang="en-US" altLang="ru-RU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ru-RU" alt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(1/2)</a:t>
            </a:r>
            <a:endParaRPr lang="en-US" altLang="ru-RU" sz="2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20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Effect </a:t>
            </a:r>
            <a:r>
              <a:rPr lang="en-US" altLang="ru-RU" sz="20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of </a:t>
            </a:r>
            <a:r>
              <a:rPr lang="en-US" altLang="ru-RU" sz="20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UCl</a:t>
            </a:r>
            <a:r>
              <a:rPr lang="en-US" altLang="ru-RU" sz="2000" b="1" i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</a:t>
            </a:r>
            <a:r>
              <a:rPr lang="en-US" altLang="ru-RU" sz="20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concentration on </a:t>
            </a:r>
            <a:br>
              <a:rPr lang="en-US" altLang="ru-RU" sz="20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</a:br>
            <a:r>
              <a:rPr lang="en-US" altLang="ru-RU" sz="2000" b="1" i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en-US" altLang="ru-RU" sz="20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ultimate compression strength  (1/2)</a:t>
            </a:r>
            <a:endParaRPr lang="ru-RU" altLang="ru-RU" sz="2000" b="1" i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293096"/>
            <a:ext cx="442798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500" b="1" i="1" dirty="0" smtClean="0">
                <a:solidFill>
                  <a:srgbClr val="0000FF"/>
                </a:solidFill>
              </a:rPr>
              <a:t>Cooling </a:t>
            </a:r>
            <a:r>
              <a:rPr lang="en-US" sz="1500" b="1" i="1" dirty="0">
                <a:solidFill>
                  <a:srgbClr val="0000FF"/>
                </a:solidFill>
              </a:rPr>
              <a:t>in </a:t>
            </a:r>
            <a:r>
              <a:rPr lang="en-US" sz="1500" b="1" i="1" dirty="0" err="1">
                <a:solidFill>
                  <a:srgbClr val="0000FF"/>
                </a:solidFill>
              </a:rPr>
              <a:t>LiCl</a:t>
            </a:r>
            <a:r>
              <a:rPr lang="en-US" sz="1500" b="1" i="1" dirty="0">
                <a:solidFill>
                  <a:srgbClr val="0000FF"/>
                </a:solidFill>
              </a:rPr>
              <a:t> at 650 and 750 </a:t>
            </a:r>
            <a:r>
              <a:rPr lang="en-US" sz="1500" b="1" i="1" baseline="30000" dirty="0" err="1" smtClean="0">
                <a:solidFill>
                  <a:srgbClr val="0000FF"/>
                </a:solidFill>
              </a:rPr>
              <a:t>o</a:t>
            </a:r>
            <a:r>
              <a:rPr lang="en-US" sz="1500" b="1" i="1" dirty="0" err="1" smtClean="0">
                <a:solidFill>
                  <a:srgbClr val="0000FF"/>
                </a:solidFill>
              </a:rPr>
              <a:t>C</a:t>
            </a:r>
            <a:r>
              <a:rPr lang="en-US" sz="1500" b="1" i="1" dirty="0" smtClean="0">
                <a:solidFill>
                  <a:srgbClr val="0000FF"/>
                </a:solidFill>
              </a:rPr>
              <a:t>: </a:t>
            </a:r>
          </a:p>
          <a:p>
            <a:pPr marL="180975" indent="-180975">
              <a:spcBef>
                <a:spcPts val="300"/>
              </a:spcBef>
            </a:pPr>
            <a:r>
              <a:rPr lang="en-US" sz="1500" b="1" i="1" dirty="0" smtClean="0">
                <a:solidFill>
                  <a:srgbClr val="0000FF"/>
                </a:solidFill>
              </a:rPr>
              <a:t>	- almost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does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not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 affect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σ</a:t>
            </a:r>
            <a:r>
              <a:rPr lang="en-US" sz="1500" b="1" i="1" baseline="-25000" dirty="0" err="1" smtClean="0">
                <a:solidFill>
                  <a:srgbClr val="0000FF"/>
                </a:solidFill>
              </a:rPr>
              <a:t>cs</a:t>
            </a:r>
            <a:r>
              <a:rPr lang="en-US" sz="1500" b="1" i="1" baseline="-25000" dirty="0" smtClean="0">
                <a:solidFill>
                  <a:srgbClr val="0000FF"/>
                </a:solidFill>
              </a:rPr>
              <a:t> </a:t>
            </a:r>
            <a:r>
              <a:rPr lang="ru-RU" sz="1500" b="1" i="1" baseline="-25000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of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unirradiated</a:t>
            </a:r>
            <a:r>
              <a:rPr lang="en-US" sz="1500" b="1" i="1" dirty="0" smtClean="0">
                <a:solidFill>
                  <a:srgbClr val="0000FF"/>
                </a:solidFill>
              </a:rPr>
              <a:t> ceramics,</a:t>
            </a:r>
            <a:br>
              <a:rPr lang="en-US" sz="1500" b="1" i="1" dirty="0" smtClean="0">
                <a:solidFill>
                  <a:srgbClr val="0000FF"/>
                </a:solidFill>
              </a:rPr>
            </a:br>
            <a:r>
              <a:rPr lang="en-US" sz="1500" b="1" i="1" dirty="0" smtClean="0">
                <a:solidFill>
                  <a:srgbClr val="0000FF"/>
                </a:solidFill>
              </a:rPr>
              <a:t>- reduces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σ</a:t>
            </a:r>
            <a:r>
              <a:rPr lang="en-US" sz="1500" b="1" i="1" baseline="-25000" dirty="0" err="1" smtClean="0">
                <a:solidFill>
                  <a:srgbClr val="0000FF"/>
                </a:solidFill>
              </a:rPr>
              <a:t>cs</a:t>
            </a:r>
            <a:r>
              <a:rPr lang="en-US" sz="1500" b="1" i="1" dirty="0" smtClean="0">
                <a:solidFill>
                  <a:srgbClr val="0000FF"/>
                </a:solidFill>
              </a:rPr>
              <a:t> of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irradiated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by ~10 %.</a:t>
            </a: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500" b="1" i="1" dirty="0" smtClean="0">
                <a:solidFill>
                  <a:srgbClr val="0000FF"/>
                </a:solidFill>
              </a:rPr>
              <a:t>UCl</a:t>
            </a:r>
            <a:r>
              <a:rPr lang="en-US" sz="1500" b="1" i="1" baseline="-25000" dirty="0" smtClean="0">
                <a:solidFill>
                  <a:srgbClr val="0000FF"/>
                </a:solidFill>
              </a:rPr>
              <a:t>3</a:t>
            </a:r>
            <a:r>
              <a:rPr lang="en-US" sz="1500" b="1" i="1" dirty="0" smtClean="0">
                <a:solidFill>
                  <a:srgbClr val="0000FF"/>
                </a:solidFill>
              </a:rPr>
              <a:t> concentration of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0.5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and </a:t>
            </a:r>
            <a:r>
              <a:rPr lang="en-US" sz="1500" b="1" i="1" dirty="0">
                <a:solidFill>
                  <a:srgbClr val="0000FF"/>
                </a:solidFill>
              </a:rPr>
              <a:t>1 % </a:t>
            </a:r>
            <a:r>
              <a:rPr lang="en-US" sz="1500" b="1" i="1" dirty="0" smtClean="0">
                <a:solidFill>
                  <a:srgbClr val="0000FF"/>
                </a:solidFill>
              </a:rPr>
              <a:t>mole </a:t>
            </a:r>
            <a:r>
              <a:rPr lang="en-US" sz="1500" b="1" i="1" dirty="0">
                <a:solidFill>
                  <a:srgbClr val="0000FF"/>
                </a:solidFill>
              </a:rPr>
              <a:t>in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LiCl</a:t>
            </a:r>
            <a:r>
              <a:rPr lang="ru-RU" sz="1500" b="1" i="1" dirty="0" smtClean="0">
                <a:solidFill>
                  <a:srgbClr val="0000FF"/>
                </a:solidFill>
              </a:rPr>
              <a:t>  </a:t>
            </a:r>
            <a:r>
              <a:rPr lang="en-US" sz="1500" b="1" i="1" dirty="0" smtClean="0">
                <a:solidFill>
                  <a:srgbClr val="0000FF"/>
                </a:solidFill>
              </a:rPr>
              <a:t>melts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practically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does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>
                <a:solidFill>
                  <a:srgbClr val="0000FF"/>
                </a:solidFill>
              </a:rPr>
              <a:t>not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influence ultimate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compression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strength of:</a:t>
            </a:r>
            <a:br>
              <a:rPr lang="en-US" sz="1500" b="1" i="1" dirty="0" smtClean="0">
                <a:solidFill>
                  <a:srgbClr val="0000FF"/>
                </a:solidFill>
              </a:rPr>
            </a:br>
            <a:r>
              <a:rPr lang="en-US" sz="1500" b="1" i="1" dirty="0" smtClean="0">
                <a:solidFill>
                  <a:srgbClr val="0000FF"/>
                </a:solidFill>
              </a:rPr>
              <a:t>-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unirradiated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and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irradiated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ceramics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>
                <a:solidFill>
                  <a:srgbClr val="0000FF"/>
                </a:solidFill>
              </a:rPr>
              <a:t>at 650 </a:t>
            </a:r>
            <a:r>
              <a:rPr lang="en-US" sz="1500" b="1" i="1" baseline="30000" dirty="0" err="1" smtClean="0">
                <a:solidFill>
                  <a:srgbClr val="0000FF"/>
                </a:solidFill>
              </a:rPr>
              <a:t>o</a:t>
            </a:r>
            <a:r>
              <a:rPr lang="en-US" sz="1500" b="1" i="1" dirty="0" err="1" smtClean="0">
                <a:solidFill>
                  <a:srgbClr val="0000FF"/>
                </a:solidFill>
              </a:rPr>
              <a:t>C</a:t>
            </a:r>
            <a:r>
              <a:rPr lang="en-US" sz="1500" b="1" i="1" dirty="0" smtClean="0">
                <a:solidFill>
                  <a:srgbClr val="0000FF"/>
                </a:solidFill>
              </a:rPr>
              <a:t>;</a:t>
            </a:r>
            <a:br>
              <a:rPr lang="en-US" sz="1500" b="1" i="1" dirty="0" smtClean="0">
                <a:solidFill>
                  <a:srgbClr val="0000FF"/>
                </a:solidFill>
              </a:rPr>
            </a:br>
            <a:r>
              <a:rPr lang="en-US" sz="1500" b="1" i="1" dirty="0" smtClean="0">
                <a:solidFill>
                  <a:srgbClr val="0000FF"/>
                </a:solidFill>
              </a:rPr>
              <a:t>- and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unirradiated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ceramics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at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750 </a:t>
            </a:r>
            <a:r>
              <a:rPr lang="en-US" sz="1500" b="1" i="1" baseline="30000" dirty="0" err="1" smtClean="0">
                <a:solidFill>
                  <a:srgbClr val="0000FF"/>
                </a:solidFill>
              </a:rPr>
              <a:t>o</a:t>
            </a:r>
            <a:r>
              <a:rPr lang="en-US" sz="1500" b="1" i="1" dirty="0" err="1" smtClean="0">
                <a:solidFill>
                  <a:srgbClr val="0000FF"/>
                </a:solidFill>
              </a:rPr>
              <a:t>C.</a:t>
            </a:r>
            <a:endParaRPr lang="ru-RU" sz="1500" b="1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11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7296" y="-57581"/>
            <a:ext cx="735171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Введение (1/2)</a:t>
            </a:r>
            <a:endParaRPr lang="en-US" altLang="ru-RU" sz="3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3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Introduction (1/2)</a:t>
            </a:r>
            <a:endParaRPr lang="ru-RU" altLang="ru-RU" sz="3200" b="1" i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2288" y="964149"/>
            <a:ext cx="87849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000" b="1" dirty="0" smtClean="0">
                <a:solidFill>
                  <a:srgbClr val="002060"/>
                </a:solidFill>
              </a:rPr>
              <a:t>Предполагается применение </a:t>
            </a:r>
            <a:r>
              <a:rPr lang="ru-RU" sz="2000" b="1" dirty="0">
                <a:solidFill>
                  <a:srgbClr val="002060"/>
                </a:solidFill>
              </a:rPr>
              <a:t>пирохимических процессов в технологии переработки СНУП ОЯТ </a:t>
            </a:r>
            <a:r>
              <a:rPr lang="ru-RU" sz="2000" b="1" dirty="0" smtClean="0">
                <a:solidFill>
                  <a:srgbClr val="002060"/>
                </a:solidFill>
              </a:rPr>
              <a:t>реакторов на быстрых нейтронах.</a:t>
            </a:r>
          </a:p>
          <a:p>
            <a:pPr indent="361950"/>
            <a:r>
              <a:rPr lang="ru-RU" sz="2000" b="1" dirty="0" smtClean="0">
                <a:solidFill>
                  <a:srgbClr val="002060"/>
                </a:solidFill>
              </a:rPr>
              <a:t>Одними из важных стадий в этой технологии являются процессы «металлизации» и «мягкого» хлорирования.</a:t>
            </a:r>
          </a:p>
          <a:p>
            <a:pPr indent="361950"/>
            <a:r>
              <a:rPr lang="ru-RU" sz="2000" b="1" dirty="0" smtClean="0">
                <a:solidFill>
                  <a:srgbClr val="002060"/>
                </a:solidFill>
              </a:rPr>
              <a:t>Ресурс и работоспособность электролизёров </a:t>
            </a:r>
            <a:r>
              <a:rPr lang="ru-RU" sz="2000" b="1" dirty="0">
                <a:solidFill>
                  <a:srgbClr val="002060"/>
                </a:solidFill>
              </a:rPr>
              <a:t>восстановления оксидов («металлизации») и </a:t>
            </a:r>
            <a:r>
              <a:rPr lang="ru-RU" sz="2000" b="1" dirty="0" smtClean="0">
                <a:solidFill>
                  <a:srgbClr val="002060"/>
                </a:solidFill>
              </a:rPr>
              <a:t>аппаратов «мягкого» хлорирования определяются правильным выбором конструкционных материалов.</a:t>
            </a:r>
          </a:p>
          <a:p>
            <a:pPr indent="361950"/>
            <a:r>
              <a:rPr lang="en-US" sz="2000" b="1" i="1" dirty="0" smtClean="0">
                <a:solidFill>
                  <a:srgbClr val="0000FF"/>
                </a:solidFill>
              </a:rPr>
              <a:t>It is supposed to apply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pyrochemical</a:t>
            </a:r>
            <a:r>
              <a:rPr lang="en-US" sz="2000" b="1" i="1" dirty="0" smtClean="0">
                <a:solidFill>
                  <a:srgbClr val="0000FF"/>
                </a:solidFill>
              </a:rPr>
              <a:t> processes </a:t>
            </a:r>
            <a:r>
              <a:rPr lang="en-US" sz="2000" b="1" i="1" dirty="0">
                <a:solidFill>
                  <a:srgbClr val="0000FF"/>
                </a:solidFill>
              </a:rPr>
              <a:t>in processing </a:t>
            </a:r>
            <a:r>
              <a:rPr lang="en-US" sz="2000" b="1" i="1" dirty="0" smtClean="0">
                <a:solidFill>
                  <a:srgbClr val="0000FF"/>
                </a:solidFill>
              </a:rPr>
              <a:t>of spent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UPuN</a:t>
            </a:r>
            <a:r>
              <a:rPr lang="en-US" sz="2000" b="1" i="1" dirty="0" smtClean="0">
                <a:solidFill>
                  <a:srgbClr val="0000FF"/>
                </a:solidFill>
              </a:rPr>
              <a:t> fuel </a:t>
            </a:r>
            <a:r>
              <a:rPr lang="en-US" sz="2000" b="1" i="1" dirty="0">
                <a:solidFill>
                  <a:srgbClr val="0000FF"/>
                </a:solidFill>
              </a:rPr>
              <a:t>of reactors on fast </a:t>
            </a:r>
            <a:r>
              <a:rPr lang="en-US" sz="2000" b="1" i="1" dirty="0" smtClean="0">
                <a:solidFill>
                  <a:srgbClr val="0000FF"/>
                </a:solidFill>
              </a:rPr>
              <a:t>neutrons.</a:t>
            </a:r>
            <a:endParaRPr lang="en-US" sz="2000" b="1" i="1" dirty="0">
              <a:solidFill>
                <a:srgbClr val="0000FF"/>
              </a:solidFill>
            </a:endParaRPr>
          </a:p>
          <a:p>
            <a:pPr indent="361950"/>
            <a:r>
              <a:rPr lang="en-US" sz="2000" b="1" i="1" dirty="0">
                <a:solidFill>
                  <a:srgbClr val="0000FF"/>
                </a:solidFill>
              </a:rPr>
              <a:t>One of important stages in this technology are processes of "metallization" and "soft" chlorination.</a:t>
            </a:r>
          </a:p>
          <a:p>
            <a:pPr indent="361950"/>
            <a:r>
              <a:rPr lang="en-US" sz="2000" b="1" i="1" dirty="0">
                <a:solidFill>
                  <a:srgbClr val="0000FF"/>
                </a:solidFill>
              </a:rPr>
              <a:t>The resource and working capacity </a:t>
            </a:r>
            <a:r>
              <a:rPr lang="en-US" sz="2000" b="1" i="1" dirty="0" smtClean="0">
                <a:solidFill>
                  <a:srgbClr val="0000FF"/>
                </a:solidFill>
              </a:rPr>
              <a:t>of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electrorefiners</a:t>
            </a:r>
            <a:r>
              <a:rPr lang="en-US" sz="2000" b="1" i="1" dirty="0" smtClean="0">
                <a:solidFill>
                  <a:srgbClr val="0000FF"/>
                </a:solidFill>
              </a:rPr>
              <a:t> of oxide restoration ("</a:t>
            </a:r>
            <a:r>
              <a:rPr lang="en-US" sz="2000" b="1" i="1" dirty="0">
                <a:solidFill>
                  <a:srgbClr val="0000FF"/>
                </a:solidFill>
              </a:rPr>
              <a:t>metallization") and devices of "soft" chlorination are defined by a correct choice of </a:t>
            </a:r>
            <a:r>
              <a:rPr lang="en-US" sz="2000" b="1" i="1" dirty="0" smtClean="0">
                <a:solidFill>
                  <a:srgbClr val="0000FF"/>
                </a:solidFill>
              </a:rPr>
              <a:t>structural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materials</a:t>
            </a:r>
            <a:r>
              <a:rPr lang="en-US" sz="2000" b="1" i="1" dirty="0">
                <a:solidFill>
                  <a:srgbClr val="0000FF"/>
                </a:solidFill>
              </a:rPr>
              <a:t>.</a:t>
            </a:r>
          </a:p>
          <a:p>
            <a:pPr indent="361950"/>
            <a:endParaRPr lang="en-US" sz="20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78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20</a:t>
            </a:fld>
            <a:endParaRPr lang="ru-RU">
              <a:solidFill>
                <a:srgbClr val="003274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171267" y="2420888"/>
            <a:ext cx="3816424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00859" y="2547715"/>
            <a:ext cx="4035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1600" b="1" dirty="0" smtClean="0">
                <a:solidFill>
                  <a:srgbClr val="002060"/>
                </a:solidFill>
              </a:rPr>
              <a:t>σ</a:t>
            </a:r>
            <a:r>
              <a:rPr lang="ru-RU" sz="1600" b="1" baseline="-25000" dirty="0" err="1">
                <a:solidFill>
                  <a:srgbClr val="002060"/>
                </a:solidFill>
              </a:rPr>
              <a:t>сж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облученной </a:t>
            </a:r>
            <a:r>
              <a:rPr lang="ru-RU" sz="1600" b="1" dirty="0">
                <a:solidFill>
                  <a:srgbClr val="002060"/>
                </a:solidFill>
              </a:rPr>
              <a:t>керамики </a:t>
            </a:r>
            <a:r>
              <a:rPr lang="en-US" sz="1600" b="1" dirty="0" err="1" smtClean="0">
                <a:solidFill>
                  <a:srgbClr val="002060"/>
                </a:solidFill>
              </a:rPr>
              <a:t>MgO</a:t>
            </a:r>
            <a:r>
              <a:rPr lang="ru-RU" sz="1600" b="1" dirty="0" smtClean="0">
                <a:solidFill>
                  <a:srgbClr val="002060"/>
                </a:solidFill>
              </a:rPr>
              <a:t> при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750 </a:t>
            </a:r>
            <a:r>
              <a:rPr lang="ru-RU" sz="1600" b="1" baseline="30000" dirty="0" err="1" smtClean="0">
                <a:solidFill>
                  <a:srgbClr val="002060"/>
                </a:solidFill>
              </a:rPr>
              <a:t>о</a:t>
            </a:r>
            <a:r>
              <a:rPr lang="ru-RU" sz="1600" b="1" dirty="0" err="1" smtClean="0">
                <a:solidFill>
                  <a:srgbClr val="002060"/>
                </a:solidFill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</a:rPr>
              <a:t> монотонно снижается на </a:t>
            </a:r>
            <a:r>
              <a:rPr lang="en-US" sz="1600" b="1" dirty="0" smtClean="0">
                <a:solidFill>
                  <a:srgbClr val="002060"/>
                </a:solidFill>
              </a:rPr>
              <a:t>~</a:t>
            </a:r>
            <a:r>
              <a:rPr lang="ru-RU" sz="1600" b="1" dirty="0" smtClean="0">
                <a:solidFill>
                  <a:srgbClr val="002060"/>
                </a:solidFill>
              </a:rPr>
              <a:t>10 </a:t>
            </a:r>
            <a:r>
              <a:rPr lang="ru-RU" sz="1600" b="1" dirty="0">
                <a:solidFill>
                  <a:srgbClr val="002060"/>
                </a:solidFill>
              </a:rPr>
              <a:t>% с </a:t>
            </a:r>
            <a:r>
              <a:rPr lang="ru-RU" sz="1600" b="1" dirty="0" smtClean="0">
                <a:solidFill>
                  <a:srgbClr val="002060"/>
                </a:solidFill>
              </a:rPr>
              <a:t>увеличением содержания </a:t>
            </a:r>
            <a:r>
              <a:rPr lang="en-US" sz="1600" b="1" dirty="0" smtClean="0">
                <a:solidFill>
                  <a:srgbClr val="002060"/>
                </a:solidFill>
              </a:rPr>
              <a:t>UCl</a:t>
            </a:r>
            <a:r>
              <a:rPr lang="en-US" sz="16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до 0,5 % моль</a:t>
            </a:r>
            <a:r>
              <a:rPr lang="en-US" sz="16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481" y="3278562"/>
            <a:ext cx="4833937" cy="31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99" y="114778"/>
            <a:ext cx="4844519" cy="316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233285"/>
            <a:ext cx="4237137" cy="203132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Влияние содержания </a:t>
            </a:r>
            <a:r>
              <a:rPr lang="en-US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UCl</a:t>
            </a:r>
            <a:r>
              <a:rPr lang="en-US" altLang="ru-RU" sz="2200" b="1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</a:t>
            </a:r>
            <a:br>
              <a:rPr lang="en-US" altLang="ru-RU" sz="2200" b="1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</a:br>
            <a:r>
              <a:rPr lang="en-US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ru-RU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на предел прочности на сжатие (</a:t>
            </a:r>
            <a:r>
              <a:rPr lang="el-GR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σ</a:t>
            </a:r>
            <a:r>
              <a:rPr lang="ru-RU" altLang="ru-RU" sz="2200" b="1" spc="50" baseline="-2500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сж</a:t>
            </a:r>
            <a:r>
              <a:rPr lang="ru-RU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) </a:t>
            </a:r>
            <a:r>
              <a:rPr lang="en-US" altLang="ru-RU" sz="2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ru-RU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(</a:t>
            </a:r>
            <a:r>
              <a:rPr lang="en-US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</a:t>
            </a:r>
            <a:r>
              <a:rPr lang="ru-RU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/2)</a:t>
            </a:r>
            <a:endParaRPr lang="en-US" altLang="ru-RU" sz="2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2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Effect </a:t>
            </a:r>
            <a:r>
              <a:rPr lang="en-US" altLang="ru-RU" sz="22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of </a:t>
            </a:r>
            <a:r>
              <a:rPr lang="en-US" altLang="ru-RU" sz="2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UCl</a:t>
            </a:r>
            <a:r>
              <a:rPr lang="en-US" altLang="ru-RU" sz="2200" b="1" i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</a:t>
            </a:r>
            <a:r>
              <a:rPr lang="en-US" altLang="ru-RU" sz="2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concentration on ultimate compression strength of </a:t>
            </a:r>
            <a:r>
              <a:rPr lang="en-US" altLang="ru-RU" sz="2200" b="1" i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en-US" altLang="ru-RU" sz="2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(2/2)</a:t>
            </a:r>
            <a:endParaRPr lang="ru-RU" altLang="ru-RU" sz="2200" b="1" i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28" y="3624933"/>
            <a:ext cx="4136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b="1" i="1" dirty="0" err="1" smtClean="0">
                <a:solidFill>
                  <a:srgbClr val="0000FF"/>
                </a:solidFill>
              </a:rPr>
              <a:t>σ</a:t>
            </a:r>
            <a:r>
              <a:rPr lang="en-US" sz="1600" b="1" i="1" baseline="-25000" dirty="0" err="1" smtClean="0">
                <a:solidFill>
                  <a:srgbClr val="0000FF"/>
                </a:solidFill>
              </a:rPr>
              <a:t>cs</a:t>
            </a:r>
            <a:r>
              <a:rPr lang="en-US" sz="1600" b="1" i="1" dirty="0" smtClean="0">
                <a:solidFill>
                  <a:srgbClr val="0000FF"/>
                </a:solidFill>
              </a:rPr>
              <a:t> </a:t>
            </a:r>
            <a:r>
              <a:rPr lang="ru-RU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smtClean="0">
                <a:solidFill>
                  <a:srgbClr val="0000FF"/>
                </a:solidFill>
              </a:rPr>
              <a:t>of</a:t>
            </a:r>
            <a:r>
              <a:rPr lang="ru-RU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smtClean="0">
                <a:solidFill>
                  <a:srgbClr val="0000FF"/>
                </a:solidFill>
              </a:rPr>
              <a:t> irradiated </a:t>
            </a:r>
            <a:r>
              <a:rPr lang="ru-RU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600" b="1" i="1" dirty="0" smtClean="0">
                <a:solidFill>
                  <a:srgbClr val="0000FF"/>
                </a:solidFill>
              </a:rPr>
              <a:t> ceramics at 750 </a:t>
            </a:r>
            <a:r>
              <a:rPr lang="en-US" sz="1600" b="1" i="1" baseline="30000" dirty="0" err="1" smtClean="0">
                <a:solidFill>
                  <a:srgbClr val="0000FF"/>
                </a:solidFill>
              </a:rPr>
              <a:t>o</a:t>
            </a:r>
            <a:r>
              <a:rPr lang="en-US" sz="1600" b="1" i="1" dirty="0" err="1" smtClean="0">
                <a:solidFill>
                  <a:srgbClr val="0000FF"/>
                </a:solidFill>
              </a:rPr>
              <a:t>C</a:t>
            </a:r>
            <a:r>
              <a:rPr lang="en-US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>
                <a:solidFill>
                  <a:srgbClr val="0000FF"/>
                </a:solidFill>
              </a:rPr>
              <a:t>monotonously </a:t>
            </a:r>
            <a:r>
              <a:rPr lang="en-US" sz="1600" b="1" i="1" dirty="0" smtClean="0">
                <a:solidFill>
                  <a:srgbClr val="0000FF"/>
                </a:solidFill>
              </a:rPr>
              <a:t>decreases by </a:t>
            </a:r>
            <a:r>
              <a:rPr lang="en-US" sz="1600" b="1" i="1" dirty="0">
                <a:solidFill>
                  <a:srgbClr val="0000FF"/>
                </a:solidFill>
              </a:rPr>
              <a:t>~10 % with </a:t>
            </a:r>
            <a:r>
              <a:rPr lang="en-US" sz="1600" b="1" i="1" dirty="0" smtClean="0">
                <a:solidFill>
                  <a:srgbClr val="0000FF"/>
                </a:solidFill>
              </a:rPr>
              <a:t>increasing UCl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3</a:t>
            </a:r>
            <a:r>
              <a:rPr lang="en-US" sz="1600" b="1" i="1" dirty="0" smtClean="0">
                <a:solidFill>
                  <a:srgbClr val="0000FF"/>
                </a:solidFill>
              </a:rPr>
              <a:t> concentration to 0.5 </a:t>
            </a:r>
            <a:r>
              <a:rPr lang="en-US" sz="1600" b="1" i="1" dirty="0">
                <a:solidFill>
                  <a:srgbClr val="0000FF"/>
                </a:solidFill>
              </a:rPr>
              <a:t>% </a:t>
            </a:r>
            <a:r>
              <a:rPr lang="en-US" sz="1600" b="1" i="1" dirty="0" smtClean="0">
                <a:solidFill>
                  <a:srgbClr val="0000FF"/>
                </a:solidFill>
              </a:rPr>
              <a:t>mole.</a:t>
            </a:r>
            <a:endParaRPr lang="ru-RU" sz="16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3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21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601775" y="4797152"/>
            <a:ext cx="2681202" cy="1537291"/>
            <a:chOff x="3601775" y="4797152"/>
            <a:chExt cx="2681202" cy="1537291"/>
          </a:xfrm>
        </p:grpSpPr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775" y="4797152"/>
              <a:ext cx="2681202" cy="150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4054743" y="5965111"/>
              <a:ext cx="1834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LiCl-0.5</a:t>
              </a:r>
              <a:r>
                <a:rPr lang="ru-RU" b="1" dirty="0" smtClean="0">
                  <a:solidFill>
                    <a:srgbClr val="FFFFFF"/>
                  </a:solidFill>
                </a:rPr>
                <a:t>%</a:t>
              </a:r>
              <a:r>
                <a:rPr lang="en-US" b="1" dirty="0" smtClean="0">
                  <a:solidFill>
                    <a:srgbClr val="FFFFFF"/>
                  </a:solidFill>
                </a:rPr>
                <a:t> UCl</a:t>
              </a:r>
              <a:r>
                <a:rPr lang="en-US" b="1" baseline="-25000" dirty="0" smtClean="0">
                  <a:solidFill>
                    <a:srgbClr val="FFFFFF"/>
                  </a:solidFill>
                </a:rPr>
                <a:t>3</a:t>
              </a:r>
              <a:r>
                <a:rPr lang="ru-RU" b="1" dirty="0" smtClean="0">
                  <a:solidFill>
                    <a:srgbClr val="FFFFFF"/>
                  </a:solidFill>
                </a:rPr>
                <a:t> </a:t>
              </a: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99301" y="4797152"/>
            <a:ext cx="2696121" cy="1537291"/>
            <a:chOff x="6399301" y="4797152"/>
            <a:chExt cx="2696121" cy="1537291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9301" y="4797152"/>
              <a:ext cx="2696121" cy="150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7020272" y="5965111"/>
              <a:ext cx="16417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LiCl-1</a:t>
              </a:r>
              <a:r>
                <a:rPr lang="ru-RU" b="1" dirty="0" smtClean="0">
                  <a:solidFill>
                    <a:srgbClr val="FFFFFF"/>
                  </a:solidFill>
                </a:rPr>
                <a:t>%</a:t>
              </a:r>
              <a:r>
                <a:rPr lang="en-US" b="1" dirty="0" smtClean="0">
                  <a:solidFill>
                    <a:srgbClr val="FFFFFF"/>
                  </a:solidFill>
                </a:rPr>
                <a:t> UCl</a:t>
              </a:r>
              <a:r>
                <a:rPr lang="en-US" b="1" baseline="-25000" dirty="0" smtClean="0">
                  <a:solidFill>
                    <a:srgbClr val="FFFFFF"/>
                  </a:solidFill>
                </a:rPr>
                <a:t>3</a:t>
              </a:r>
              <a:r>
                <a:rPr lang="ru-RU" b="1" dirty="0" smtClean="0">
                  <a:solidFill>
                    <a:srgbClr val="FFFFFF"/>
                  </a:solidFill>
                </a:rPr>
                <a:t> </a:t>
              </a: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591707" y="3140968"/>
            <a:ext cx="2691270" cy="1534975"/>
            <a:chOff x="3563888" y="3008597"/>
            <a:chExt cx="2691270" cy="1534975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3008597"/>
              <a:ext cx="2691270" cy="1505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4129516" y="4174240"/>
              <a:ext cx="16289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LiCl-1</a:t>
              </a:r>
              <a:r>
                <a:rPr lang="ru-RU" b="1" dirty="0" smtClean="0">
                  <a:solidFill>
                    <a:srgbClr val="FFFFFF"/>
                  </a:solidFill>
                </a:rPr>
                <a:t>%</a:t>
              </a:r>
              <a:r>
                <a:rPr lang="en-US" b="1" dirty="0" smtClean="0">
                  <a:solidFill>
                    <a:srgbClr val="FFFFFF"/>
                  </a:solidFill>
                </a:rPr>
                <a:t> Li</a:t>
              </a:r>
              <a:r>
                <a:rPr lang="en-US" b="1" baseline="-25000" dirty="0">
                  <a:solidFill>
                    <a:srgbClr val="FFFFFF"/>
                  </a:solidFill>
                </a:rPr>
                <a:t>2</a:t>
              </a:r>
              <a:r>
                <a:rPr lang="en-US" b="1" dirty="0" smtClean="0">
                  <a:solidFill>
                    <a:srgbClr val="FFFFFF"/>
                  </a:solidFill>
                </a:rPr>
                <a:t>O</a:t>
              </a:r>
              <a:r>
                <a:rPr lang="ru-RU" b="1" dirty="0" smtClean="0">
                  <a:solidFill>
                    <a:srgbClr val="FFFFFF"/>
                  </a:solidFill>
                </a:rPr>
                <a:t> </a:t>
              </a: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72196" y="3146499"/>
            <a:ext cx="2720581" cy="1546620"/>
            <a:chOff x="6372198" y="2996952"/>
            <a:chExt cx="2720581" cy="1546620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198" y="2996952"/>
              <a:ext cx="2720581" cy="1509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6932877" y="4174240"/>
              <a:ext cx="16289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LiCl-2</a:t>
              </a:r>
              <a:r>
                <a:rPr lang="ru-RU" b="1" dirty="0" smtClean="0">
                  <a:solidFill>
                    <a:srgbClr val="FFFFFF"/>
                  </a:solidFill>
                </a:rPr>
                <a:t>%</a:t>
              </a:r>
              <a:r>
                <a:rPr lang="en-US" b="1" dirty="0" smtClean="0">
                  <a:solidFill>
                    <a:srgbClr val="FFFFFF"/>
                  </a:solidFill>
                </a:rPr>
                <a:t> Li</a:t>
              </a:r>
              <a:r>
                <a:rPr lang="en-US" b="1" baseline="-25000" dirty="0">
                  <a:solidFill>
                    <a:srgbClr val="FFFFFF"/>
                  </a:solidFill>
                </a:rPr>
                <a:t>2</a:t>
              </a:r>
              <a:r>
                <a:rPr lang="en-US" b="1" dirty="0" smtClean="0">
                  <a:solidFill>
                    <a:srgbClr val="FFFFFF"/>
                  </a:solidFill>
                </a:rPr>
                <a:t>O</a:t>
              </a:r>
              <a:r>
                <a:rPr lang="ru-RU" b="1" dirty="0" smtClean="0">
                  <a:solidFill>
                    <a:srgbClr val="FFFFFF"/>
                  </a:solidFill>
                </a:rPr>
                <a:t> </a:t>
              </a: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99301" y="1555848"/>
            <a:ext cx="2690419" cy="1512168"/>
            <a:chOff x="6387278" y="1181957"/>
            <a:chExt cx="2690419" cy="1512168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278" y="1181957"/>
              <a:ext cx="2690419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7390085" y="2324793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rgbClr val="FFFFFF"/>
                  </a:solidFill>
                </a:rPr>
                <a:t>LiCl</a:t>
              </a:r>
              <a:r>
                <a:rPr lang="ru-RU" b="1" dirty="0" smtClean="0">
                  <a:solidFill>
                    <a:srgbClr val="FFFFFF"/>
                  </a:solidFill>
                </a:rPr>
                <a:t> </a:t>
              </a: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591704" y="1555848"/>
            <a:ext cx="2691271" cy="1512168"/>
            <a:chOff x="3563887" y="1181957"/>
            <a:chExt cx="2691271" cy="151216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7" y="1181957"/>
              <a:ext cx="2691271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4214461" y="2311932"/>
              <a:ext cx="1390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Before test</a:t>
              </a:r>
              <a:endParaRPr lang="ru-RU" b="1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92772" y="0"/>
            <a:ext cx="7929126" cy="147732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8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Вид разрушенных образцов </a:t>
            </a:r>
            <a:r>
              <a:rPr lang="ru-RU" altLang="ru-RU" sz="2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ru-RU" alt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на опоре разрывной машины до и после </a:t>
            </a:r>
            <a:r>
              <a:rPr lang="ru-RU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испытаний (1/</a:t>
            </a:r>
            <a:r>
              <a:rPr lang="en-US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</a:t>
            </a:r>
            <a:r>
              <a:rPr lang="ru-RU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)</a:t>
            </a:r>
            <a:endParaRPr lang="en-US" altLang="ru-RU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Fractured </a:t>
            </a:r>
            <a:r>
              <a:rPr lang="en-US" altLang="ru-RU" sz="2400" b="1" i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en-US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samples on the plate of</a:t>
            </a:r>
            <a:r>
              <a:rPr lang="ru-RU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tensile testing machine before and after testing</a:t>
            </a:r>
            <a:r>
              <a:rPr lang="ru-RU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(1/</a:t>
            </a:r>
            <a:r>
              <a:rPr lang="en-US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</a:t>
            </a:r>
            <a:r>
              <a:rPr lang="ru-RU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99900" y="1531661"/>
            <a:ext cx="3707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</a:rPr>
              <a:t>Вид </a:t>
            </a:r>
            <a:r>
              <a:rPr lang="ru-RU" sz="1400" b="1" dirty="0">
                <a:solidFill>
                  <a:srgbClr val="002060"/>
                </a:solidFill>
              </a:rPr>
              <a:t>образцов </a:t>
            </a:r>
            <a:r>
              <a:rPr lang="ru-RU" sz="1400" b="1" dirty="0" err="1">
                <a:solidFill>
                  <a:srgbClr val="002060"/>
                </a:solidFill>
              </a:rPr>
              <a:t>MgO</a:t>
            </a:r>
            <a:r>
              <a:rPr lang="ru-RU" sz="1400" b="1" dirty="0">
                <a:solidFill>
                  <a:srgbClr val="002060"/>
                </a:solidFill>
              </a:rPr>
              <a:t>, разрушенных в исходном состоянии, практически не отличается от аналогичных образцов </a:t>
            </a:r>
            <a:r>
              <a:rPr lang="ru-RU" sz="1400" b="1" dirty="0" err="1">
                <a:solidFill>
                  <a:srgbClr val="002060"/>
                </a:solidFill>
              </a:rPr>
              <a:t>MgO</a:t>
            </a:r>
            <a:r>
              <a:rPr lang="ru-RU" sz="1400" b="1" dirty="0">
                <a:solidFill>
                  <a:srgbClr val="002060"/>
                </a:solidFill>
              </a:rPr>
              <a:t> после коррозионных испытаний в расплаве </a:t>
            </a:r>
            <a:r>
              <a:rPr lang="ru-RU" sz="1400" b="1" dirty="0" err="1">
                <a:solidFill>
                  <a:srgbClr val="002060"/>
                </a:solidFill>
              </a:rPr>
              <a:t>LiCl</a:t>
            </a:r>
            <a:r>
              <a:rPr lang="ru-RU" sz="1400" b="1" dirty="0">
                <a:solidFill>
                  <a:srgbClr val="002060"/>
                </a:solidFill>
              </a:rPr>
              <a:t>.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</a:rPr>
              <a:t>Характерным </a:t>
            </a:r>
            <a:r>
              <a:rPr lang="ru-RU" sz="1400" b="1" dirty="0">
                <a:solidFill>
                  <a:srgbClr val="002060"/>
                </a:solidFill>
              </a:rPr>
              <a:t>для этих образцов является образование двух больших частей в виде усеченных конусов с основаниями по площади практически, соответствующими площадям оснований исходного цилиндрического </a:t>
            </a:r>
            <a:r>
              <a:rPr lang="ru-RU" sz="1400" b="1" dirty="0" smtClean="0">
                <a:solidFill>
                  <a:srgbClr val="002060"/>
                </a:solidFill>
              </a:rPr>
              <a:t>образца.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0" y="4214818"/>
            <a:ext cx="37079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samples,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fractured in initial state</a:t>
            </a:r>
            <a:r>
              <a:rPr lang="ru-RU" sz="1500" b="1" i="1" dirty="0" smtClean="0">
                <a:solidFill>
                  <a:srgbClr val="0000FF"/>
                </a:solidFill>
              </a:rPr>
              <a:t>,  </a:t>
            </a:r>
            <a:r>
              <a:rPr lang="en-US" sz="1500" b="1" i="1" dirty="0" smtClean="0">
                <a:solidFill>
                  <a:srgbClr val="0000FF"/>
                </a:solidFill>
              </a:rPr>
              <a:t>almost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do not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differ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in appearance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from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samples after corrosion tests in molten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err="1">
                <a:solidFill>
                  <a:srgbClr val="0000FF"/>
                </a:solidFill>
              </a:rPr>
              <a:t>LiCl</a:t>
            </a:r>
            <a:r>
              <a:rPr lang="ru-RU" sz="1500" b="1" i="1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500" b="1" i="1" dirty="0" smtClean="0">
                <a:solidFill>
                  <a:srgbClr val="0000FF"/>
                </a:solidFill>
              </a:rPr>
              <a:t>Formation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of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two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large </a:t>
            </a:r>
            <a:r>
              <a:rPr lang="en-US" sz="1500" b="1" i="1" dirty="0" err="1" smtClean="0">
                <a:solidFill>
                  <a:srgbClr val="0000FF"/>
                </a:solidFill>
              </a:rPr>
              <a:t>frustoconical</a:t>
            </a:r>
            <a:r>
              <a:rPr lang="en-US" sz="15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parts,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which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base areas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are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almost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equal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to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areas of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the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 base of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initial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cylindrical sample,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is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typical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for </a:t>
            </a:r>
            <a:r>
              <a:rPr lang="ru-RU" sz="1500" b="1" i="1" dirty="0" smtClean="0">
                <a:solidFill>
                  <a:srgbClr val="0000FF"/>
                </a:solidFill>
              </a:rPr>
              <a:t> </a:t>
            </a:r>
            <a:r>
              <a:rPr lang="en-US" sz="1500" b="1" i="1" dirty="0" smtClean="0">
                <a:solidFill>
                  <a:srgbClr val="0000FF"/>
                </a:solidFill>
              </a:rPr>
              <a:t>these samples</a:t>
            </a:r>
            <a:r>
              <a:rPr lang="ru-RU" sz="1500" b="1" i="1" dirty="0" smtClean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54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22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601775" y="4797152"/>
            <a:ext cx="2681202" cy="1537291"/>
            <a:chOff x="3601775" y="4797152"/>
            <a:chExt cx="2681202" cy="1537291"/>
          </a:xfrm>
        </p:grpSpPr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775" y="4797152"/>
              <a:ext cx="2681202" cy="150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4151476" y="5965111"/>
              <a:ext cx="17632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LiCl-0.5</a:t>
              </a:r>
              <a:r>
                <a:rPr lang="ru-RU" b="1" dirty="0" smtClean="0">
                  <a:solidFill>
                    <a:srgbClr val="FFFFFF"/>
                  </a:solidFill>
                </a:rPr>
                <a:t>%</a:t>
              </a:r>
              <a:r>
                <a:rPr lang="en-US" b="1" dirty="0" smtClean="0">
                  <a:solidFill>
                    <a:srgbClr val="FFFFFF"/>
                  </a:solidFill>
                </a:rPr>
                <a:t> UCl</a:t>
              </a:r>
              <a:r>
                <a:rPr lang="en-US" b="1" baseline="-25000" dirty="0" smtClean="0">
                  <a:solidFill>
                    <a:srgbClr val="FFFFFF"/>
                  </a:solidFill>
                </a:rPr>
                <a:t>3</a:t>
              </a:r>
              <a:r>
                <a:rPr lang="ru-RU" b="1" dirty="0" smtClean="0">
                  <a:solidFill>
                    <a:srgbClr val="FFFFFF"/>
                  </a:solidFill>
                </a:rPr>
                <a:t> </a:t>
              </a: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99301" y="4797152"/>
            <a:ext cx="2696121" cy="1502600"/>
            <a:chOff x="6399301" y="4797152"/>
            <a:chExt cx="2696121" cy="1502600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9301" y="4797152"/>
              <a:ext cx="2696121" cy="150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7020272" y="5930420"/>
              <a:ext cx="15954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LiCl-1</a:t>
              </a:r>
              <a:r>
                <a:rPr lang="ru-RU" b="1" dirty="0" smtClean="0">
                  <a:solidFill>
                    <a:srgbClr val="FFFFFF"/>
                  </a:solidFill>
                </a:rPr>
                <a:t>%</a:t>
              </a:r>
              <a:r>
                <a:rPr lang="en-US" b="1" dirty="0" smtClean="0">
                  <a:solidFill>
                    <a:srgbClr val="FFFFFF"/>
                  </a:solidFill>
                </a:rPr>
                <a:t> UCl</a:t>
              </a:r>
              <a:r>
                <a:rPr lang="en-US" b="1" baseline="-25000" dirty="0" smtClean="0">
                  <a:solidFill>
                    <a:srgbClr val="FFFFFF"/>
                  </a:solidFill>
                </a:rPr>
                <a:t>3</a:t>
              </a:r>
              <a:r>
                <a:rPr lang="ru-RU" b="1" dirty="0" smtClean="0">
                  <a:solidFill>
                    <a:srgbClr val="FFFFFF"/>
                  </a:solidFill>
                </a:rPr>
                <a:t> </a:t>
              </a: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591707" y="3140968"/>
            <a:ext cx="2691270" cy="1534975"/>
            <a:chOff x="3563888" y="3008597"/>
            <a:chExt cx="2691270" cy="1534975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3008597"/>
              <a:ext cx="2691270" cy="1505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4130399" y="4174240"/>
              <a:ext cx="15683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LiCl-1</a:t>
              </a:r>
              <a:r>
                <a:rPr lang="ru-RU" b="1" dirty="0" smtClean="0">
                  <a:solidFill>
                    <a:srgbClr val="FFFFFF"/>
                  </a:solidFill>
                </a:rPr>
                <a:t>%</a:t>
              </a:r>
              <a:r>
                <a:rPr lang="en-US" b="1" dirty="0" smtClean="0">
                  <a:solidFill>
                    <a:srgbClr val="FFFFFF"/>
                  </a:solidFill>
                </a:rPr>
                <a:t> Li</a:t>
              </a:r>
              <a:r>
                <a:rPr lang="en-US" b="1" baseline="-25000" dirty="0">
                  <a:solidFill>
                    <a:srgbClr val="FFFFFF"/>
                  </a:solidFill>
                </a:rPr>
                <a:t>2</a:t>
              </a:r>
              <a:r>
                <a:rPr lang="en-US" b="1" dirty="0" smtClean="0">
                  <a:solidFill>
                    <a:srgbClr val="FFFFFF"/>
                  </a:solidFill>
                </a:rPr>
                <a:t>O</a:t>
              </a:r>
              <a:r>
                <a:rPr lang="ru-RU" b="1" dirty="0" smtClean="0">
                  <a:solidFill>
                    <a:srgbClr val="FFFFFF"/>
                  </a:solidFill>
                </a:rPr>
                <a:t> </a:t>
              </a: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72196" y="3146499"/>
            <a:ext cx="2720581" cy="1538745"/>
            <a:chOff x="6372198" y="2996952"/>
            <a:chExt cx="2720581" cy="1538745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198" y="2996952"/>
              <a:ext cx="2720581" cy="1509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6967807" y="4166365"/>
              <a:ext cx="15591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LiCl-2</a:t>
              </a:r>
              <a:r>
                <a:rPr lang="ru-RU" b="1" dirty="0" smtClean="0">
                  <a:solidFill>
                    <a:srgbClr val="FFFFFF"/>
                  </a:solidFill>
                </a:rPr>
                <a:t>%</a:t>
              </a:r>
              <a:r>
                <a:rPr lang="en-US" b="1" dirty="0" smtClean="0">
                  <a:solidFill>
                    <a:srgbClr val="FFFFFF"/>
                  </a:solidFill>
                </a:rPr>
                <a:t> Li</a:t>
              </a:r>
              <a:r>
                <a:rPr lang="en-US" b="1" baseline="-25000" dirty="0">
                  <a:solidFill>
                    <a:srgbClr val="FFFFFF"/>
                  </a:solidFill>
                </a:rPr>
                <a:t>2</a:t>
              </a:r>
              <a:r>
                <a:rPr lang="en-US" b="1" dirty="0" smtClean="0">
                  <a:solidFill>
                    <a:srgbClr val="FFFFFF"/>
                  </a:solidFill>
                </a:rPr>
                <a:t>O</a:t>
              </a:r>
              <a:r>
                <a:rPr lang="ru-RU" b="1" dirty="0" smtClean="0">
                  <a:solidFill>
                    <a:srgbClr val="FFFFFF"/>
                  </a:solidFill>
                </a:rPr>
                <a:t> </a:t>
              </a: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99301" y="1555848"/>
            <a:ext cx="2690419" cy="1512168"/>
            <a:chOff x="6387278" y="1181957"/>
            <a:chExt cx="2690419" cy="1512168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278" y="1181957"/>
              <a:ext cx="2690419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7390085" y="2324793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rgbClr val="FFFFFF"/>
                  </a:solidFill>
                </a:rPr>
                <a:t>LiCl</a:t>
              </a:r>
              <a:r>
                <a:rPr lang="ru-RU" b="1" dirty="0" smtClean="0">
                  <a:solidFill>
                    <a:srgbClr val="FFFFFF"/>
                  </a:solidFill>
                </a:rPr>
                <a:t> </a:t>
              </a: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591704" y="1555848"/>
            <a:ext cx="2691271" cy="1512168"/>
            <a:chOff x="3563887" y="1181957"/>
            <a:chExt cx="2691271" cy="151216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7" y="1181957"/>
              <a:ext cx="2691271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4214461" y="2311932"/>
              <a:ext cx="1390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Before test</a:t>
              </a:r>
              <a:endParaRPr lang="ru-RU" b="1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-106129" y="1632884"/>
            <a:ext cx="3707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</a:rPr>
              <a:t>Угол между боковыми поверхностями конусообразных частей практически равен 90</a:t>
            </a:r>
            <a:r>
              <a:rPr lang="ru-RU" sz="1600" b="1" baseline="30000" dirty="0">
                <a:solidFill>
                  <a:srgbClr val="002060"/>
                </a:solidFill>
              </a:rPr>
              <a:t>о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</a:rPr>
              <a:t>После </a:t>
            </a:r>
            <a:r>
              <a:rPr lang="ru-RU" sz="1600" b="1" dirty="0">
                <a:solidFill>
                  <a:srgbClr val="002060"/>
                </a:solidFill>
              </a:rPr>
              <a:t>выдержки в расплавах соли </a:t>
            </a:r>
            <a:r>
              <a:rPr lang="ru-RU" sz="1600" b="1" dirty="0" err="1">
                <a:solidFill>
                  <a:srgbClr val="002060"/>
                </a:solidFill>
              </a:rPr>
              <a:t>LiCl</a:t>
            </a:r>
            <a:r>
              <a:rPr lang="ru-RU" sz="1600" b="1" dirty="0">
                <a:solidFill>
                  <a:srgbClr val="002060"/>
                </a:solidFill>
              </a:rPr>
              <a:t> с добавками Li</a:t>
            </a:r>
            <a:r>
              <a:rPr lang="ru-RU" sz="1600" b="1" baseline="-25000" dirty="0">
                <a:solidFill>
                  <a:srgbClr val="002060"/>
                </a:solidFill>
              </a:rPr>
              <a:t>2</a:t>
            </a:r>
            <a:r>
              <a:rPr lang="ru-RU" sz="1600" b="1" dirty="0">
                <a:solidFill>
                  <a:srgbClr val="002060"/>
                </a:solidFill>
              </a:rPr>
              <a:t>O и UCl</a:t>
            </a:r>
            <a:r>
              <a:rPr lang="ru-RU" sz="1600" b="1" baseline="-25000" dirty="0">
                <a:solidFill>
                  <a:srgbClr val="002060"/>
                </a:solidFill>
              </a:rPr>
              <a:t>3</a:t>
            </a:r>
            <a:r>
              <a:rPr lang="ru-RU" sz="1600" b="1" dirty="0">
                <a:solidFill>
                  <a:srgbClr val="002060"/>
                </a:solidFill>
              </a:rPr>
              <a:t> характер разрушения образцов меняется, появляются частицы более крупных </a:t>
            </a:r>
            <a:r>
              <a:rPr lang="ru-RU" sz="1600" b="1" dirty="0" smtClean="0">
                <a:solidFill>
                  <a:srgbClr val="002060"/>
                </a:solidFill>
              </a:rPr>
              <a:t>размеров. 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92772" y="0"/>
            <a:ext cx="7929126" cy="147732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8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Вид разрушенных образцов </a:t>
            </a:r>
            <a:r>
              <a:rPr lang="ru-RU" altLang="ru-RU" sz="2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ru-RU" alt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на опоре разрывной машины до и после </a:t>
            </a:r>
            <a:r>
              <a:rPr lang="ru-RU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испытаний (</a:t>
            </a:r>
            <a:r>
              <a:rPr lang="en-US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</a:t>
            </a:r>
            <a:r>
              <a:rPr lang="ru-RU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/</a:t>
            </a:r>
            <a:r>
              <a:rPr lang="en-US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</a:t>
            </a:r>
            <a:r>
              <a:rPr lang="ru-RU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)</a:t>
            </a:r>
            <a:endParaRPr lang="en-US" altLang="ru-RU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Fractured </a:t>
            </a:r>
            <a:r>
              <a:rPr lang="en-US" altLang="ru-RU" sz="2400" b="1" i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en-US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samples on the plate of</a:t>
            </a:r>
            <a:r>
              <a:rPr lang="ru-RU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tensile testing machine before and after testing</a:t>
            </a:r>
            <a:r>
              <a:rPr lang="ru-RU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(</a:t>
            </a:r>
            <a:r>
              <a:rPr lang="en-US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</a:t>
            </a:r>
            <a:r>
              <a:rPr lang="ru-RU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/</a:t>
            </a:r>
            <a:r>
              <a:rPr lang="en-US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</a:t>
            </a:r>
            <a:r>
              <a:rPr lang="ru-RU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-116200" y="4187429"/>
            <a:ext cx="3707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b="1" i="1" dirty="0" smtClean="0">
                <a:solidFill>
                  <a:srgbClr val="0000FF"/>
                </a:solidFill>
              </a:rPr>
              <a:t>The angle between side surfaces of </a:t>
            </a:r>
            <a:r>
              <a:rPr lang="ru-RU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frustoconical</a:t>
            </a:r>
            <a:r>
              <a:rPr lang="en-US" sz="1600" b="1" i="1" dirty="0" smtClean="0">
                <a:solidFill>
                  <a:srgbClr val="0000FF"/>
                </a:solidFill>
              </a:rPr>
              <a:t> parts</a:t>
            </a:r>
            <a:r>
              <a:rPr lang="ru-RU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smtClean="0">
                <a:solidFill>
                  <a:srgbClr val="0000FF"/>
                </a:solidFill>
              </a:rPr>
              <a:t>is almost </a:t>
            </a:r>
            <a:r>
              <a:rPr lang="ru-RU" sz="1600" b="1" i="1" dirty="0" smtClean="0">
                <a:solidFill>
                  <a:srgbClr val="0000FF"/>
                </a:solidFill>
              </a:rPr>
              <a:t>90</a:t>
            </a:r>
            <a:r>
              <a:rPr lang="ru-RU" sz="1600" b="1" i="1" baseline="30000" dirty="0" smtClean="0">
                <a:solidFill>
                  <a:srgbClr val="0000FF"/>
                </a:solidFill>
              </a:rPr>
              <a:t>о</a:t>
            </a:r>
            <a:r>
              <a:rPr lang="ru-RU" sz="1600" b="1" i="1" dirty="0" smtClean="0">
                <a:solidFill>
                  <a:srgbClr val="0000FF"/>
                </a:solidFill>
              </a:rPr>
              <a:t>.</a:t>
            </a:r>
            <a:endParaRPr lang="en-US" sz="1600" b="1" i="1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i="1" dirty="0" smtClean="0">
                <a:solidFill>
                  <a:srgbClr val="0000FF"/>
                </a:solidFill>
              </a:rPr>
              <a:t>After cooling in </a:t>
            </a:r>
            <a:r>
              <a:rPr lang="ru-RU" sz="1600" b="1" i="1" dirty="0" err="1" smtClean="0">
                <a:solidFill>
                  <a:srgbClr val="0000FF"/>
                </a:solidFill>
              </a:rPr>
              <a:t>LiCl</a:t>
            </a:r>
            <a:r>
              <a:rPr lang="en-US" sz="1600" b="1" i="1" dirty="0" smtClean="0">
                <a:solidFill>
                  <a:srgbClr val="0000FF"/>
                </a:solidFill>
              </a:rPr>
              <a:t> molten salt with </a:t>
            </a:r>
            <a:r>
              <a:rPr lang="ru-RU" sz="1600" b="1" i="1" dirty="0" smtClean="0">
                <a:solidFill>
                  <a:srgbClr val="0000FF"/>
                </a:solidFill>
              </a:rPr>
              <a:t>Li</a:t>
            </a:r>
            <a:r>
              <a:rPr lang="ru-RU" sz="1600" b="1" i="1" baseline="-25000" dirty="0" smtClean="0">
                <a:solidFill>
                  <a:srgbClr val="0000FF"/>
                </a:solidFill>
              </a:rPr>
              <a:t>2</a:t>
            </a:r>
            <a:r>
              <a:rPr lang="ru-RU" sz="1600" b="1" i="1" dirty="0" smtClean="0">
                <a:solidFill>
                  <a:srgbClr val="0000FF"/>
                </a:solidFill>
              </a:rPr>
              <a:t>O </a:t>
            </a:r>
            <a:r>
              <a:rPr lang="en-US" sz="1600" b="1" i="1" dirty="0" smtClean="0">
                <a:solidFill>
                  <a:srgbClr val="0000FF"/>
                </a:solidFill>
              </a:rPr>
              <a:t>and</a:t>
            </a:r>
            <a:r>
              <a:rPr lang="ru-RU" sz="1600" b="1" i="1" dirty="0" smtClean="0">
                <a:solidFill>
                  <a:srgbClr val="0000FF"/>
                </a:solidFill>
              </a:rPr>
              <a:t> </a:t>
            </a:r>
            <a:r>
              <a:rPr lang="ru-RU" sz="1600" b="1" i="1" dirty="0">
                <a:solidFill>
                  <a:srgbClr val="0000FF"/>
                </a:solidFill>
              </a:rPr>
              <a:t>UCl</a:t>
            </a:r>
            <a:r>
              <a:rPr lang="ru-RU" sz="1600" b="1" i="1" baseline="-25000" dirty="0">
                <a:solidFill>
                  <a:srgbClr val="0000FF"/>
                </a:solidFill>
              </a:rPr>
              <a:t>3</a:t>
            </a:r>
            <a:r>
              <a:rPr lang="ru-RU" sz="1600" b="1" i="1" dirty="0">
                <a:solidFill>
                  <a:srgbClr val="0000FF"/>
                </a:solidFill>
              </a:rPr>
              <a:t> </a:t>
            </a:r>
            <a:r>
              <a:rPr lang="en-US" sz="1600" b="1" i="1" dirty="0" smtClean="0">
                <a:solidFill>
                  <a:srgbClr val="0000FF"/>
                </a:solidFill>
              </a:rPr>
              <a:t>additives the fracture </a:t>
            </a:r>
            <a:r>
              <a:rPr lang="ru-RU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smtClean="0">
                <a:solidFill>
                  <a:srgbClr val="0000FF"/>
                </a:solidFill>
              </a:rPr>
              <a:t>patterns change</a:t>
            </a:r>
            <a:r>
              <a:rPr lang="ru-RU" sz="1600" b="1" i="1" dirty="0" smtClean="0">
                <a:solidFill>
                  <a:srgbClr val="0000FF"/>
                </a:solidFill>
              </a:rPr>
              <a:t>,</a:t>
            </a:r>
            <a:r>
              <a:rPr lang="en-US" sz="1600" b="1" i="1" dirty="0" smtClean="0">
                <a:solidFill>
                  <a:srgbClr val="0000FF"/>
                </a:solidFill>
              </a:rPr>
              <a:t> and</a:t>
            </a:r>
            <a:r>
              <a:rPr lang="ru-RU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smtClean="0">
                <a:solidFill>
                  <a:srgbClr val="0000FF"/>
                </a:solidFill>
              </a:rPr>
              <a:t>larger particles appear</a:t>
            </a:r>
            <a:r>
              <a:rPr lang="ru-RU" sz="1600" b="1" i="1" dirty="0" smtClean="0">
                <a:solidFill>
                  <a:srgbClr val="0000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8170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23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601775" y="4797152"/>
            <a:ext cx="2681202" cy="1537291"/>
            <a:chOff x="3601775" y="4797152"/>
            <a:chExt cx="2681202" cy="1537291"/>
          </a:xfrm>
        </p:grpSpPr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775" y="4797152"/>
              <a:ext cx="2681202" cy="150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4151476" y="5965111"/>
              <a:ext cx="17632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LiCl-0.5</a:t>
              </a:r>
              <a:r>
                <a:rPr lang="ru-RU" b="1" dirty="0" smtClean="0">
                  <a:solidFill>
                    <a:srgbClr val="FFFFFF"/>
                  </a:solidFill>
                </a:rPr>
                <a:t>%</a:t>
              </a:r>
              <a:r>
                <a:rPr lang="en-US" b="1" dirty="0" smtClean="0">
                  <a:solidFill>
                    <a:srgbClr val="FFFFFF"/>
                  </a:solidFill>
                </a:rPr>
                <a:t> UCl</a:t>
              </a:r>
              <a:r>
                <a:rPr lang="en-US" b="1" baseline="-25000" dirty="0" smtClean="0">
                  <a:solidFill>
                    <a:srgbClr val="FFFFFF"/>
                  </a:solidFill>
                </a:rPr>
                <a:t>3</a:t>
              </a:r>
              <a:r>
                <a:rPr lang="ru-RU" b="1" dirty="0" smtClean="0">
                  <a:solidFill>
                    <a:srgbClr val="FFFFFF"/>
                  </a:solidFill>
                </a:rPr>
                <a:t> </a:t>
              </a: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99301" y="4797152"/>
            <a:ext cx="2696121" cy="1502600"/>
            <a:chOff x="6399301" y="4797152"/>
            <a:chExt cx="2696121" cy="1502600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9301" y="4797152"/>
              <a:ext cx="2696121" cy="150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7020272" y="5930420"/>
              <a:ext cx="15954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LiCl-1</a:t>
              </a:r>
              <a:r>
                <a:rPr lang="ru-RU" b="1" dirty="0" smtClean="0">
                  <a:solidFill>
                    <a:srgbClr val="FFFFFF"/>
                  </a:solidFill>
                </a:rPr>
                <a:t>%</a:t>
              </a:r>
              <a:r>
                <a:rPr lang="en-US" b="1" dirty="0" smtClean="0">
                  <a:solidFill>
                    <a:srgbClr val="FFFFFF"/>
                  </a:solidFill>
                </a:rPr>
                <a:t> UCl</a:t>
              </a:r>
              <a:r>
                <a:rPr lang="en-US" b="1" baseline="-25000" dirty="0" smtClean="0">
                  <a:solidFill>
                    <a:srgbClr val="FFFFFF"/>
                  </a:solidFill>
                </a:rPr>
                <a:t>3</a:t>
              </a:r>
              <a:r>
                <a:rPr lang="ru-RU" b="1" dirty="0" smtClean="0">
                  <a:solidFill>
                    <a:srgbClr val="FFFFFF"/>
                  </a:solidFill>
                </a:rPr>
                <a:t> </a:t>
              </a: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591707" y="3140968"/>
            <a:ext cx="2691270" cy="1534975"/>
            <a:chOff x="3563888" y="3008597"/>
            <a:chExt cx="2691270" cy="1534975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3008597"/>
              <a:ext cx="2691270" cy="1505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4130399" y="4174240"/>
              <a:ext cx="15683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LiCl-1</a:t>
              </a:r>
              <a:r>
                <a:rPr lang="ru-RU" b="1" dirty="0" smtClean="0">
                  <a:solidFill>
                    <a:srgbClr val="FFFFFF"/>
                  </a:solidFill>
                </a:rPr>
                <a:t>%</a:t>
              </a:r>
              <a:r>
                <a:rPr lang="en-US" b="1" dirty="0" smtClean="0">
                  <a:solidFill>
                    <a:srgbClr val="FFFFFF"/>
                  </a:solidFill>
                </a:rPr>
                <a:t> Li</a:t>
              </a:r>
              <a:r>
                <a:rPr lang="en-US" b="1" baseline="-25000" dirty="0">
                  <a:solidFill>
                    <a:srgbClr val="FFFFFF"/>
                  </a:solidFill>
                </a:rPr>
                <a:t>2</a:t>
              </a:r>
              <a:r>
                <a:rPr lang="en-US" b="1" dirty="0" smtClean="0">
                  <a:solidFill>
                    <a:srgbClr val="FFFFFF"/>
                  </a:solidFill>
                </a:rPr>
                <a:t>O</a:t>
              </a:r>
              <a:r>
                <a:rPr lang="ru-RU" b="1" dirty="0" smtClean="0">
                  <a:solidFill>
                    <a:srgbClr val="FFFFFF"/>
                  </a:solidFill>
                </a:rPr>
                <a:t> </a:t>
              </a: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72196" y="3146499"/>
            <a:ext cx="2720581" cy="1538745"/>
            <a:chOff x="6372198" y="2996952"/>
            <a:chExt cx="2720581" cy="1538745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198" y="2996952"/>
              <a:ext cx="2720581" cy="1509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6967807" y="4166365"/>
              <a:ext cx="15591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LiCl-2</a:t>
              </a:r>
              <a:r>
                <a:rPr lang="ru-RU" b="1" dirty="0" smtClean="0">
                  <a:solidFill>
                    <a:srgbClr val="FFFFFF"/>
                  </a:solidFill>
                </a:rPr>
                <a:t>%</a:t>
              </a:r>
              <a:r>
                <a:rPr lang="en-US" b="1" dirty="0" smtClean="0">
                  <a:solidFill>
                    <a:srgbClr val="FFFFFF"/>
                  </a:solidFill>
                </a:rPr>
                <a:t> Li</a:t>
              </a:r>
              <a:r>
                <a:rPr lang="en-US" b="1" baseline="-25000" dirty="0">
                  <a:solidFill>
                    <a:srgbClr val="FFFFFF"/>
                  </a:solidFill>
                </a:rPr>
                <a:t>2</a:t>
              </a:r>
              <a:r>
                <a:rPr lang="en-US" b="1" dirty="0" smtClean="0">
                  <a:solidFill>
                    <a:srgbClr val="FFFFFF"/>
                  </a:solidFill>
                </a:rPr>
                <a:t>O</a:t>
              </a:r>
              <a:r>
                <a:rPr lang="ru-RU" b="1" dirty="0" smtClean="0">
                  <a:solidFill>
                    <a:srgbClr val="FFFFFF"/>
                  </a:solidFill>
                </a:rPr>
                <a:t> </a:t>
              </a: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99301" y="1555848"/>
            <a:ext cx="2690419" cy="1512168"/>
            <a:chOff x="6387278" y="1181957"/>
            <a:chExt cx="2690419" cy="1512168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278" y="1181957"/>
              <a:ext cx="2690419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7390085" y="2324793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rgbClr val="FFFFFF"/>
                  </a:solidFill>
                </a:rPr>
                <a:t>LiCl</a:t>
              </a:r>
              <a:r>
                <a:rPr lang="ru-RU" b="1" dirty="0" smtClean="0">
                  <a:solidFill>
                    <a:srgbClr val="FFFFFF"/>
                  </a:solidFill>
                </a:rPr>
                <a:t> </a:t>
              </a: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591704" y="1555848"/>
            <a:ext cx="2691271" cy="1512168"/>
            <a:chOff x="3563887" y="1181957"/>
            <a:chExt cx="2691271" cy="151216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7" y="1181957"/>
              <a:ext cx="2691271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4214461" y="2311932"/>
              <a:ext cx="1390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Before test</a:t>
              </a:r>
              <a:endParaRPr lang="ru-RU" b="1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-106129" y="1500174"/>
            <a:ext cx="370790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300" b="1" dirty="0" smtClean="0">
                <a:solidFill>
                  <a:srgbClr val="002060"/>
                </a:solidFill>
              </a:rPr>
              <a:t>При </a:t>
            </a:r>
            <a:r>
              <a:rPr lang="ru-RU" sz="1300" b="1" dirty="0">
                <a:solidFill>
                  <a:srgbClr val="002060"/>
                </a:solidFill>
              </a:rPr>
              <a:t>этом, как правило, область соприкосновения конусообразных частей смещается от центра образцов в сторону нижнего основания, а угол между боковыми поверхностями конусов превышает </a:t>
            </a:r>
            <a:r>
              <a:rPr lang="ru-RU" sz="1300" b="1" dirty="0" smtClean="0">
                <a:solidFill>
                  <a:srgbClr val="002060"/>
                </a:solidFill>
              </a:rPr>
              <a:t>90</a:t>
            </a:r>
            <a:r>
              <a:rPr lang="ru-RU" sz="1300" b="1" baseline="30000" dirty="0" smtClean="0">
                <a:solidFill>
                  <a:srgbClr val="002060"/>
                </a:solidFill>
              </a:rPr>
              <a:t>о</a:t>
            </a:r>
            <a:r>
              <a:rPr lang="ru-RU" sz="13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300" b="1" dirty="0">
                <a:solidFill>
                  <a:srgbClr val="002060"/>
                </a:solidFill>
              </a:rPr>
              <a:t> В объеме фрагментов разрушения образцов, испытанных в </a:t>
            </a:r>
            <a:r>
              <a:rPr lang="ru-RU" sz="1300" b="1" dirty="0" err="1">
                <a:solidFill>
                  <a:srgbClr val="002060"/>
                </a:solidFill>
              </a:rPr>
              <a:t>LiCl</a:t>
            </a:r>
            <a:r>
              <a:rPr lang="ru-RU" sz="1300" b="1" dirty="0">
                <a:solidFill>
                  <a:srgbClr val="002060"/>
                </a:solidFill>
              </a:rPr>
              <a:t> с добавками Li</a:t>
            </a:r>
            <a:r>
              <a:rPr lang="ru-RU" sz="1300" b="1" baseline="-25000" dirty="0">
                <a:solidFill>
                  <a:srgbClr val="002060"/>
                </a:solidFill>
              </a:rPr>
              <a:t>2</a:t>
            </a:r>
            <a:r>
              <a:rPr lang="ru-RU" sz="1300" b="1" dirty="0">
                <a:solidFill>
                  <a:srgbClr val="002060"/>
                </a:solidFill>
              </a:rPr>
              <a:t>O и UCl</a:t>
            </a:r>
            <a:r>
              <a:rPr lang="ru-RU" sz="1300" b="1" baseline="-25000" dirty="0">
                <a:solidFill>
                  <a:srgbClr val="002060"/>
                </a:solidFill>
              </a:rPr>
              <a:t>3</a:t>
            </a:r>
            <a:r>
              <a:rPr lang="ru-RU" sz="1300" b="1" dirty="0">
                <a:solidFill>
                  <a:srgbClr val="002060"/>
                </a:solidFill>
              </a:rPr>
              <a:t>, с повышением их содержания возрастает доля относительно крупных частиц в виде пластин с длиной от одного основания до другого.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92772" y="0"/>
            <a:ext cx="7929126" cy="147732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8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Вид разрушенных образцов </a:t>
            </a:r>
            <a:r>
              <a:rPr lang="ru-RU" altLang="ru-RU" sz="2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ru-RU" alt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на опоре разрывной машины до и после </a:t>
            </a:r>
            <a:r>
              <a:rPr lang="ru-RU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испытаний (</a:t>
            </a:r>
            <a:r>
              <a:rPr lang="en-US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</a:t>
            </a:r>
            <a:r>
              <a:rPr lang="ru-RU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/</a:t>
            </a:r>
            <a:r>
              <a:rPr lang="en-US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</a:t>
            </a:r>
            <a:r>
              <a:rPr lang="ru-RU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)</a:t>
            </a:r>
            <a:endParaRPr lang="en-US" altLang="ru-RU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Fractured </a:t>
            </a:r>
            <a:r>
              <a:rPr lang="en-US" altLang="ru-RU" sz="2400" b="1" i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en-US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samples on the plate of</a:t>
            </a:r>
            <a:r>
              <a:rPr lang="ru-RU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tensile testing machine before and after testing </a:t>
            </a:r>
            <a:r>
              <a:rPr lang="ru-RU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(</a:t>
            </a:r>
            <a:r>
              <a:rPr lang="en-US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</a:t>
            </a:r>
            <a:r>
              <a:rPr lang="ru-RU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/</a:t>
            </a:r>
            <a:r>
              <a:rPr lang="en-US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</a:t>
            </a:r>
            <a:r>
              <a:rPr lang="ru-RU" altLang="ru-RU" sz="24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-71470" y="4143380"/>
            <a:ext cx="37079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300" b="1" i="1" dirty="0" smtClean="0">
                <a:solidFill>
                  <a:srgbClr val="0000FF"/>
                </a:solidFill>
              </a:rPr>
              <a:t>As a rule, the contact point of </a:t>
            </a:r>
            <a:r>
              <a:rPr lang="en-US" sz="1300" b="1" i="1" dirty="0" err="1" smtClean="0">
                <a:solidFill>
                  <a:srgbClr val="0000FF"/>
                </a:solidFill>
              </a:rPr>
              <a:t>frustoconical</a:t>
            </a:r>
            <a:r>
              <a:rPr lang="en-US" sz="1300" b="1" i="1" dirty="0" smtClean="0">
                <a:solidFill>
                  <a:srgbClr val="0000FF"/>
                </a:solidFill>
              </a:rPr>
              <a:t> parts shifts from the sample centre towards the bottom base</a:t>
            </a:r>
            <a:r>
              <a:rPr lang="ru-RU" sz="1300" b="1" i="1" dirty="0" smtClean="0">
                <a:solidFill>
                  <a:srgbClr val="0000FF"/>
                </a:solidFill>
              </a:rPr>
              <a:t>, </a:t>
            </a:r>
            <a:r>
              <a:rPr lang="en-US" sz="1300" b="1" i="1" dirty="0" smtClean="0">
                <a:solidFill>
                  <a:srgbClr val="0000FF"/>
                </a:solidFill>
              </a:rPr>
              <a:t>and the angle between cone side surfaces exceeds </a:t>
            </a:r>
            <a:r>
              <a:rPr lang="ru-RU" sz="1300" b="1" i="1" dirty="0" smtClean="0">
                <a:solidFill>
                  <a:srgbClr val="0000FF"/>
                </a:solidFill>
              </a:rPr>
              <a:t>90</a:t>
            </a:r>
            <a:r>
              <a:rPr lang="ru-RU" sz="1300" b="1" i="1" baseline="30000" dirty="0" smtClean="0">
                <a:solidFill>
                  <a:srgbClr val="0000FF"/>
                </a:solidFill>
              </a:rPr>
              <a:t>о</a:t>
            </a:r>
            <a:r>
              <a:rPr lang="ru-RU" sz="1300" b="1" i="1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300" b="1" i="1" dirty="0">
                <a:solidFill>
                  <a:srgbClr val="0000FF"/>
                </a:solidFill>
              </a:rPr>
              <a:t> </a:t>
            </a:r>
            <a:r>
              <a:rPr lang="en-US" sz="1300" b="1" i="1" dirty="0" smtClean="0">
                <a:solidFill>
                  <a:srgbClr val="0000FF"/>
                </a:solidFill>
              </a:rPr>
              <a:t>In the volume of sample fracture fragments</a:t>
            </a:r>
            <a:r>
              <a:rPr lang="ru-RU" sz="1300" b="1" i="1" dirty="0" smtClean="0">
                <a:solidFill>
                  <a:srgbClr val="0000FF"/>
                </a:solidFill>
              </a:rPr>
              <a:t>, </a:t>
            </a:r>
            <a:r>
              <a:rPr lang="en-US" sz="1300" b="1" i="1" dirty="0" smtClean="0">
                <a:solidFill>
                  <a:srgbClr val="0000FF"/>
                </a:solidFill>
              </a:rPr>
              <a:t>tested in</a:t>
            </a:r>
            <a:r>
              <a:rPr lang="ru-RU" sz="1300" b="1" i="1" dirty="0" smtClean="0">
                <a:solidFill>
                  <a:srgbClr val="0000FF"/>
                </a:solidFill>
              </a:rPr>
              <a:t> </a:t>
            </a:r>
            <a:r>
              <a:rPr lang="ru-RU" sz="1300" b="1" i="1" dirty="0" err="1">
                <a:solidFill>
                  <a:srgbClr val="0000FF"/>
                </a:solidFill>
              </a:rPr>
              <a:t>LiCl</a:t>
            </a:r>
            <a:r>
              <a:rPr lang="ru-RU" sz="1300" b="1" i="1" dirty="0">
                <a:solidFill>
                  <a:srgbClr val="0000FF"/>
                </a:solidFill>
              </a:rPr>
              <a:t> </a:t>
            </a:r>
            <a:r>
              <a:rPr lang="en-US" sz="1300" b="1" i="1" dirty="0" smtClean="0">
                <a:solidFill>
                  <a:srgbClr val="0000FF"/>
                </a:solidFill>
              </a:rPr>
              <a:t>with </a:t>
            </a:r>
            <a:r>
              <a:rPr lang="ru-RU" sz="1300" b="1" i="1" dirty="0" smtClean="0">
                <a:solidFill>
                  <a:srgbClr val="0000FF"/>
                </a:solidFill>
              </a:rPr>
              <a:t>Li</a:t>
            </a:r>
            <a:r>
              <a:rPr lang="ru-RU" sz="1300" b="1" i="1" baseline="-25000" dirty="0" smtClean="0">
                <a:solidFill>
                  <a:srgbClr val="0000FF"/>
                </a:solidFill>
              </a:rPr>
              <a:t>2</a:t>
            </a:r>
            <a:r>
              <a:rPr lang="ru-RU" sz="1300" b="1" i="1" dirty="0" smtClean="0">
                <a:solidFill>
                  <a:srgbClr val="0000FF"/>
                </a:solidFill>
              </a:rPr>
              <a:t>O </a:t>
            </a:r>
            <a:r>
              <a:rPr lang="en-US" sz="1300" b="1" i="1" dirty="0" smtClean="0">
                <a:solidFill>
                  <a:srgbClr val="0000FF"/>
                </a:solidFill>
              </a:rPr>
              <a:t>and</a:t>
            </a:r>
            <a:r>
              <a:rPr lang="ru-RU" sz="1300" b="1" i="1" dirty="0" smtClean="0">
                <a:solidFill>
                  <a:srgbClr val="0000FF"/>
                </a:solidFill>
              </a:rPr>
              <a:t> UCl</a:t>
            </a:r>
            <a:r>
              <a:rPr lang="ru-RU" sz="1300" b="1" i="1" baseline="-25000" dirty="0" smtClean="0">
                <a:solidFill>
                  <a:srgbClr val="0000FF"/>
                </a:solidFill>
              </a:rPr>
              <a:t>3</a:t>
            </a:r>
            <a:r>
              <a:rPr lang="en-US" sz="1300" b="1" i="1" dirty="0" smtClean="0">
                <a:solidFill>
                  <a:srgbClr val="0000FF"/>
                </a:solidFill>
              </a:rPr>
              <a:t> additives,</a:t>
            </a:r>
            <a:r>
              <a:rPr lang="ru-RU" sz="1300" b="1" i="1" dirty="0" smtClean="0">
                <a:solidFill>
                  <a:srgbClr val="0000FF"/>
                </a:solidFill>
              </a:rPr>
              <a:t> </a:t>
            </a:r>
            <a:r>
              <a:rPr lang="en-US" sz="1300" b="1" i="1" dirty="0" smtClean="0">
                <a:solidFill>
                  <a:srgbClr val="0000FF"/>
                </a:solidFill>
              </a:rPr>
              <a:t>along with their increasing concentration so does the number of rather large particles</a:t>
            </a:r>
            <a:r>
              <a:rPr lang="ru-RU" sz="1300" b="1" i="1" dirty="0" smtClean="0">
                <a:solidFill>
                  <a:srgbClr val="0000FF"/>
                </a:solidFill>
              </a:rPr>
              <a:t> </a:t>
            </a:r>
            <a:r>
              <a:rPr lang="en-US" sz="1300" b="1" i="1" dirty="0" smtClean="0">
                <a:solidFill>
                  <a:srgbClr val="0000FF"/>
                </a:solidFill>
              </a:rPr>
              <a:t>in the shape of plates with the length from one base to another</a:t>
            </a:r>
            <a:r>
              <a:rPr lang="ru-RU" sz="1300" b="1" i="1" dirty="0" smtClean="0">
                <a:solidFill>
                  <a:srgbClr val="0000FF"/>
                </a:solidFill>
              </a:rPr>
              <a:t>.</a:t>
            </a:r>
            <a:endParaRPr lang="ru-RU" sz="13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29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24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51520" y="10328"/>
            <a:ext cx="8712967" cy="172354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Характеристика изломов образцов </a:t>
            </a:r>
            <a:r>
              <a:rPr lang="ru-RU" altLang="ru-RU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ru-RU" alt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ru-RU" alt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после испытаний на сжатие</a:t>
            </a:r>
            <a:endParaRPr lang="en-US" altLang="ru-RU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8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The characteristic of breaks of </a:t>
            </a:r>
            <a:r>
              <a:rPr lang="en-US" altLang="ru-RU" sz="2800" b="1" i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en-US" altLang="ru-RU" sz="28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samples after </a:t>
            </a:r>
            <a:r>
              <a:rPr lang="en-US" altLang="ru-RU" sz="28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compression tests</a:t>
            </a:r>
            <a:endParaRPr lang="ru-RU" altLang="ru-RU" sz="2800" b="1" i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853343" y="1778581"/>
            <a:ext cx="3857625" cy="2179548"/>
            <a:chOff x="5220072" y="1170613"/>
            <a:chExt cx="3857625" cy="2179548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181957"/>
              <a:ext cx="3857625" cy="2168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6892842" y="2938831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rgbClr val="FFFFFF"/>
                  </a:solidFill>
                </a:rPr>
                <a:t>LiCl</a:t>
              </a:r>
              <a:endParaRPr lang="ru-RU" dirty="0">
                <a:solidFill>
                  <a:srgbClr val="FFFFFF"/>
                </a:solidFill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 bwMode="auto">
            <a:xfrm flipV="1">
              <a:off x="6084168" y="2081036"/>
              <a:ext cx="864096" cy="1062086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Прямая соединительная линия 37"/>
            <p:cNvCxnSpPr/>
            <p:nvPr/>
          </p:nvCxnSpPr>
          <p:spPr bwMode="auto">
            <a:xfrm>
              <a:off x="6198059" y="1340768"/>
              <a:ext cx="750205" cy="768201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Дуга 38"/>
            <p:cNvSpPr/>
            <p:nvPr/>
          </p:nvSpPr>
          <p:spPr bwMode="auto">
            <a:xfrm rot="13169693">
              <a:off x="6193519" y="1170613"/>
              <a:ext cx="1552879" cy="1815907"/>
            </a:xfrm>
            <a:prstGeom prst="arc">
              <a:avLst>
                <a:gd name="adj1" fmla="val 16383923"/>
                <a:gd name="adj2" fmla="val 0"/>
              </a:avLst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arrow" w="med" len="med"/>
              <a:tailEnd type="arrow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56776" y="1883573"/>
              <a:ext cx="9412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50000"/>
                    </a:schemeClr>
                  </a:solidFill>
                </a:rPr>
                <a:t>~</a:t>
              </a:r>
              <a:r>
                <a:rPr lang="ru-RU" sz="2800" b="1" dirty="0" smtClean="0">
                  <a:solidFill>
                    <a:schemeClr val="tx1">
                      <a:lumMod val="50000"/>
                    </a:schemeClr>
                  </a:solidFill>
                </a:rPr>
                <a:t>90</a:t>
              </a:r>
              <a:r>
                <a:rPr lang="ru-RU" sz="2800" b="1" baseline="30000" dirty="0" smtClean="0">
                  <a:solidFill>
                    <a:schemeClr val="tx1">
                      <a:lumMod val="50000"/>
                    </a:schemeClr>
                  </a:solidFill>
                </a:rPr>
                <a:t>о</a:t>
              </a:r>
              <a:endParaRPr lang="ru-RU" sz="2800" b="1" baseline="30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 bwMode="auto">
            <a:xfrm>
              <a:off x="7459510" y="1599621"/>
              <a:ext cx="1202878" cy="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Прямая соединительная линия 78"/>
            <p:cNvCxnSpPr/>
            <p:nvPr/>
          </p:nvCxnSpPr>
          <p:spPr bwMode="auto">
            <a:xfrm flipV="1">
              <a:off x="7378204" y="2078566"/>
              <a:ext cx="1046705" cy="247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Прямая соединительная линия 79"/>
            <p:cNvCxnSpPr/>
            <p:nvPr/>
          </p:nvCxnSpPr>
          <p:spPr bwMode="auto">
            <a:xfrm>
              <a:off x="7570526" y="2612079"/>
              <a:ext cx="1152128" cy="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Прямая со стрелкой 87"/>
            <p:cNvCxnSpPr/>
            <p:nvPr/>
          </p:nvCxnSpPr>
          <p:spPr bwMode="auto">
            <a:xfrm>
              <a:off x="8722404" y="1599085"/>
              <a:ext cx="0" cy="1012994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98" name="Прямая со стрелкой 97"/>
            <p:cNvCxnSpPr/>
            <p:nvPr/>
          </p:nvCxnSpPr>
          <p:spPr bwMode="auto">
            <a:xfrm>
              <a:off x="7901556" y="1605622"/>
              <a:ext cx="0" cy="49996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00" name="Прямая со стрелкой 99"/>
            <p:cNvCxnSpPr/>
            <p:nvPr/>
          </p:nvCxnSpPr>
          <p:spPr bwMode="auto">
            <a:xfrm>
              <a:off x="7901556" y="2097201"/>
              <a:ext cx="0" cy="514878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21" name="TextBox 120"/>
            <p:cNvSpPr txBox="1"/>
            <p:nvPr/>
          </p:nvSpPr>
          <p:spPr>
            <a:xfrm>
              <a:off x="7887758" y="1606828"/>
              <a:ext cx="72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baseline="30000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1</a:t>
              </a:r>
              <a:r>
                <a:rPr 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/</a:t>
              </a:r>
              <a:r>
                <a:rPr lang="en-US" sz="2400" b="1" baseline="-25000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2</a:t>
              </a:r>
              <a:r>
                <a:rPr 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h</a:t>
              </a:r>
              <a:endParaRPr lang="ru-RU" sz="2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901556" y="2098587"/>
              <a:ext cx="72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baseline="30000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1</a:t>
              </a:r>
              <a:r>
                <a:rPr 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/</a:t>
              </a:r>
              <a:r>
                <a:rPr lang="en-US" sz="2400" b="1" baseline="-25000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2</a:t>
              </a:r>
              <a:r>
                <a:rPr 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h</a:t>
              </a:r>
              <a:endParaRPr lang="ru-RU" sz="2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713975" y="1837661"/>
              <a:ext cx="363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h</a:t>
              </a:r>
              <a:endParaRPr lang="ru-RU" sz="2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6800" y="4180745"/>
            <a:ext cx="3843398" cy="2162799"/>
            <a:chOff x="944626" y="4148312"/>
            <a:chExt cx="3843398" cy="2162799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626" y="4148312"/>
              <a:ext cx="3843398" cy="215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2258345" y="5941779"/>
              <a:ext cx="16289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LiCl-1</a:t>
              </a:r>
              <a:r>
                <a:rPr lang="ru-RU" b="1" dirty="0" smtClean="0">
                  <a:solidFill>
                    <a:srgbClr val="FFFFFF"/>
                  </a:solidFill>
                </a:rPr>
                <a:t>%</a:t>
              </a:r>
              <a:r>
                <a:rPr lang="en-US" b="1" dirty="0" smtClean="0">
                  <a:solidFill>
                    <a:srgbClr val="FFFFFF"/>
                  </a:solidFill>
                </a:rPr>
                <a:t> Li</a:t>
              </a:r>
              <a:r>
                <a:rPr lang="en-US" b="1" baseline="-25000" dirty="0">
                  <a:solidFill>
                    <a:srgbClr val="FFFFFF"/>
                  </a:solidFill>
                </a:rPr>
                <a:t>2</a:t>
              </a:r>
              <a:r>
                <a:rPr lang="en-US" b="1" dirty="0" smtClean="0">
                  <a:solidFill>
                    <a:srgbClr val="FFFFFF"/>
                  </a:solidFill>
                </a:rPr>
                <a:t>O</a:t>
              </a:r>
              <a:r>
                <a:rPr lang="ru-RU" b="1" dirty="0" smtClean="0">
                  <a:solidFill>
                    <a:srgbClr val="FFFFFF"/>
                  </a:solidFill>
                </a:rPr>
                <a:t> </a:t>
              </a:r>
              <a:endParaRPr lang="ru-RU" dirty="0">
                <a:solidFill>
                  <a:srgbClr val="FFFFFF"/>
                </a:solidFill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 bwMode="auto">
            <a:xfrm flipV="1">
              <a:off x="2069321" y="5181169"/>
              <a:ext cx="497584" cy="108748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Прямая соединительная линия 47"/>
            <p:cNvCxnSpPr/>
            <p:nvPr/>
          </p:nvCxnSpPr>
          <p:spPr bwMode="auto">
            <a:xfrm>
              <a:off x="1979712" y="4148312"/>
              <a:ext cx="605949" cy="1060789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Дуга 60"/>
            <p:cNvSpPr/>
            <p:nvPr/>
          </p:nvSpPr>
          <p:spPr bwMode="auto">
            <a:xfrm rot="13169693">
              <a:off x="2003205" y="4214512"/>
              <a:ext cx="1737268" cy="1743134"/>
            </a:xfrm>
            <a:prstGeom prst="arc">
              <a:avLst>
                <a:gd name="adj1" fmla="val 16383923"/>
                <a:gd name="adj2" fmla="val 0"/>
              </a:avLst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arrow" w="med" len="med"/>
              <a:tailEnd type="arrow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65871" y="4824469"/>
              <a:ext cx="9412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50000"/>
                    </a:schemeClr>
                  </a:solidFill>
                </a:rPr>
                <a:t>&gt;</a:t>
              </a:r>
              <a:r>
                <a:rPr lang="ru-RU" sz="2800" b="1" dirty="0" smtClean="0">
                  <a:solidFill>
                    <a:schemeClr val="tx1">
                      <a:lumMod val="50000"/>
                    </a:schemeClr>
                  </a:solidFill>
                </a:rPr>
                <a:t>90</a:t>
              </a:r>
              <a:r>
                <a:rPr lang="ru-RU" sz="2800" b="1" baseline="30000" dirty="0" smtClean="0">
                  <a:solidFill>
                    <a:schemeClr val="tx1">
                      <a:lumMod val="50000"/>
                    </a:schemeClr>
                  </a:solidFill>
                </a:rPr>
                <a:t>о</a:t>
              </a:r>
              <a:endParaRPr lang="ru-RU" sz="2800" b="1" baseline="30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72" name="Прямая соединительная линия 71"/>
            <p:cNvCxnSpPr/>
            <p:nvPr/>
          </p:nvCxnSpPr>
          <p:spPr bwMode="auto">
            <a:xfrm>
              <a:off x="3260967" y="4437112"/>
              <a:ext cx="1152128" cy="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Прямая соединительная линия 72"/>
            <p:cNvCxnSpPr/>
            <p:nvPr/>
          </p:nvCxnSpPr>
          <p:spPr bwMode="auto">
            <a:xfrm>
              <a:off x="2983701" y="5181169"/>
              <a:ext cx="1152128" cy="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Прямая соединительная линия 73"/>
            <p:cNvCxnSpPr/>
            <p:nvPr/>
          </p:nvCxnSpPr>
          <p:spPr bwMode="auto">
            <a:xfrm>
              <a:off x="3131664" y="5517232"/>
              <a:ext cx="1281431" cy="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Прямая со стрелкой 89"/>
            <p:cNvCxnSpPr/>
            <p:nvPr/>
          </p:nvCxnSpPr>
          <p:spPr bwMode="auto">
            <a:xfrm>
              <a:off x="4403792" y="4437112"/>
              <a:ext cx="0" cy="108012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01" name="Прямая со стрелкой 100"/>
            <p:cNvCxnSpPr/>
            <p:nvPr/>
          </p:nvCxnSpPr>
          <p:spPr bwMode="auto">
            <a:xfrm>
              <a:off x="3772379" y="4437112"/>
              <a:ext cx="0" cy="744057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04" name="Прямая со стрелкой 103"/>
            <p:cNvCxnSpPr/>
            <p:nvPr/>
          </p:nvCxnSpPr>
          <p:spPr bwMode="auto">
            <a:xfrm>
              <a:off x="3772379" y="5181169"/>
              <a:ext cx="0" cy="336063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4117" name="TextBox 4116"/>
            <p:cNvSpPr txBox="1"/>
            <p:nvPr/>
          </p:nvSpPr>
          <p:spPr>
            <a:xfrm>
              <a:off x="3837031" y="5164534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⅓</a:t>
              </a:r>
              <a:r>
                <a:rPr lang="en-US" sz="2000" b="1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h</a:t>
              </a:r>
              <a:endParaRPr lang="ru-RU" sz="20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800195" y="4548251"/>
              <a:ext cx="5790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⅔</a:t>
              </a:r>
              <a:r>
                <a:rPr 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h</a:t>
              </a:r>
              <a:endParaRPr lang="ru-RU" sz="2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390424" y="4731264"/>
              <a:ext cx="363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h</a:t>
              </a:r>
              <a:endParaRPr lang="ru-RU" sz="2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88045" y="1764893"/>
            <a:ext cx="3843398" cy="2206923"/>
            <a:chOff x="944626" y="1134558"/>
            <a:chExt cx="3843398" cy="220692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626" y="1181957"/>
              <a:ext cx="3843398" cy="2159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2169641" y="2949876"/>
              <a:ext cx="1390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Before test</a:t>
              </a:r>
              <a:endParaRPr lang="ru-RU" b="1" dirty="0" smtClean="0">
                <a:solidFill>
                  <a:srgbClr val="FFFFFF"/>
                </a:solidFill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1708855" y="1257292"/>
              <a:ext cx="864096" cy="1647398"/>
              <a:chOff x="1708855" y="1257292"/>
              <a:chExt cx="864096" cy="1647398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 bwMode="auto">
              <a:xfrm flipV="1">
                <a:off x="1708855" y="1944875"/>
                <a:ext cx="864096" cy="95981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Прямая соединительная линия 23"/>
              <p:cNvCxnSpPr/>
              <p:nvPr/>
            </p:nvCxnSpPr>
            <p:spPr bwMode="auto">
              <a:xfrm>
                <a:off x="1822746" y="1257292"/>
                <a:ext cx="750205" cy="715517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" name="Дуга 11"/>
            <p:cNvSpPr/>
            <p:nvPr/>
          </p:nvSpPr>
          <p:spPr bwMode="auto">
            <a:xfrm rot="13169693">
              <a:off x="1812863" y="1134558"/>
              <a:ext cx="1508085" cy="1556873"/>
            </a:xfrm>
            <a:prstGeom prst="arc">
              <a:avLst>
                <a:gd name="adj1" fmla="val 16383923"/>
                <a:gd name="adj2" fmla="val 0"/>
              </a:avLst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arrow" w="med" len="med"/>
              <a:tailEnd type="arrow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70868" y="1651384"/>
              <a:ext cx="7312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tx1">
                      <a:lumMod val="50000"/>
                    </a:schemeClr>
                  </a:solidFill>
                </a:rPr>
                <a:t>90</a:t>
              </a:r>
              <a:r>
                <a:rPr lang="ru-RU" sz="2800" b="1" baseline="30000" dirty="0" smtClean="0">
                  <a:solidFill>
                    <a:schemeClr val="tx1">
                      <a:lumMod val="50000"/>
                    </a:schemeClr>
                  </a:solidFill>
                </a:rPr>
                <a:t>о</a:t>
              </a:r>
              <a:endParaRPr lang="ru-RU" sz="2800" b="1" baseline="30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 bwMode="auto">
            <a:xfrm>
              <a:off x="3203848" y="1479902"/>
              <a:ext cx="1152128" cy="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Прямая соединительная линия 68"/>
            <p:cNvCxnSpPr/>
            <p:nvPr/>
          </p:nvCxnSpPr>
          <p:spPr bwMode="auto">
            <a:xfrm>
              <a:off x="3392712" y="2492896"/>
              <a:ext cx="963264" cy="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Прямая соединительная линия 70"/>
            <p:cNvCxnSpPr/>
            <p:nvPr/>
          </p:nvCxnSpPr>
          <p:spPr bwMode="auto">
            <a:xfrm>
              <a:off x="2983701" y="1986372"/>
              <a:ext cx="1152128" cy="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98" name="Прямая со стрелкой 4097"/>
            <p:cNvCxnSpPr/>
            <p:nvPr/>
          </p:nvCxnSpPr>
          <p:spPr bwMode="auto">
            <a:xfrm>
              <a:off x="4355976" y="1479902"/>
              <a:ext cx="0" cy="1012994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95" name="Прямая со стрелкой 94"/>
            <p:cNvCxnSpPr/>
            <p:nvPr/>
          </p:nvCxnSpPr>
          <p:spPr bwMode="auto">
            <a:xfrm>
              <a:off x="3643879" y="1471521"/>
              <a:ext cx="0" cy="514878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97" name="Прямая со стрелкой 96"/>
            <p:cNvCxnSpPr/>
            <p:nvPr/>
          </p:nvCxnSpPr>
          <p:spPr bwMode="auto">
            <a:xfrm>
              <a:off x="3643879" y="1986372"/>
              <a:ext cx="0" cy="514878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>
              <a:off x="3726424" y="1498127"/>
              <a:ext cx="5757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⅟</a:t>
              </a:r>
              <a:r>
                <a:rPr lang="en-US" sz="2400" b="1" baseline="-25000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2</a:t>
              </a:r>
              <a:r>
                <a:rPr 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h</a:t>
              </a:r>
              <a:endParaRPr lang="ru-RU" sz="2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629672" y="2018235"/>
              <a:ext cx="72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baseline="30000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1</a:t>
              </a:r>
              <a:r>
                <a:rPr 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/</a:t>
              </a:r>
              <a:r>
                <a:rPr lang="en-US" sz="2400" b="1" baseline="-25000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2</a:t>
              </a:r>
              <a:r>
                <a:rPr 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h</a:t>
              </a:r>
              <a:endParaRPr lang="ru-RU" sz="2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339092" y="1755566"/>
              <a:ext cx="363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h</a:t>
              </a:r>
              <a:endParaRPr lang="ru-RU" sz="2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875256" y="4155400"/>
            <a:ext cx="3860336" cy="2188144"/>
            <a:chOff x="5217361" y="4098881"/>
            <a:chExt cx="3860336" cy="2188144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7361" y="4117209"/>
              <a:ext cx="3860336" cy="215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6394529" y="5899317"/>
              <a:ext cx="16417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LiCl-1</a:t>
              </a:r>
              <a:r>
                <a:rPr lang="ru-RU" b="1" dirty="0" smtClean="0">
                  <a:solidFill>
                    <a:srgbClr val="FFFFFF"/>
                  </a:solidFill>
                </a:rPr>
                <a:t>%</a:t>
              </a:r>
              <a:r>
                <a:rPr lang="en-US" b="1" dirty="0" smtClean="0">
                  <a:solidFill>
                    <a:srgbClr val="FFFFFF"/>
                  </a:solidFill>
                </a:rPr>
                <a:t> UCl</a:t>
              </a:r>
              <a:r>
                <a:rPr lang="en-US" b="1" baseline="-25000" dirty="0" smtClean="0">
                  <a:solidFill>
                    <a:srgbClr val="FFFFFF"/>
                  </a:solidFill>
                </a:rPr>
                <a:t>3</a:t>
              </a:r>
              <a:r>
                <a:rPr lang="ru-RU" b="1" dirty="0" smtClean="0">
                  <a:solidFill>
                    <a:srgbClr val="FFFFFF"/>
                  </a:solidFill>
                </a:rPr>
                <a:t> </a:t>
              </a:r>
              <a:endParaRPr lang="ru-RU" dirty="0">
                <a:solidFill>
                  <a:srgbClr val="FFFFFF"/>
                </a:solidFill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 bwMode="auto">
            <a:xfrm flipH="1" flipV="1">
              <a:off x="7459510" y="5134517"/>
              <a:ext cx="791400" cy="1152508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Прямая соединительная линия 42"/>
            <p:cNvCxnSpPr/>
            <p:nvPr/>
          </p:nvCxnSpPr>
          <p:spPr bwMode="auto">
            <a:xfrm flipH="1">
              <a:off x="7459510" y="4098881"/>
              <a:ext cx="494758" cy="1047597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Прямая соединительная линия 74"/>
            <p:cNvCxnSpPr/>
            <p:nvPr/>
          </p:nvCxnSpPr>
          <p:spPr bwMode="auto">
            <a:xfrm>
              <a:off x="5621995" y="4365104"/>
              <a:ext cx="1152128" cy="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Прямая соединительная линия 75"/>
            <p:cNvCxnSpPr/>
            <p:nvPr/>
          </p:nvCxnSpPr>
          <p:spPr bwMode="auto">
            <a:xfrm>
              <a:off x="5925153" y="5181169"/>
              <a:ext cx="1152128" cy="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Прямая соединительная линия 76"/>
            <p:cNvCxnSpPr/>
            <p:nvPr/>
          </p:nvCxnSpPr>
          <p:spPr bwMode="auto">
            <a:xfrm>
              <a:off x="5520266" y="5445224"/>
              <a:ext cx="1152128" cy="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Дуга 82"/>
            <p:cNvSpPr/>
            <p:nvPr/>
          </p:nvSpPr>
          <p:spPr bwMode="auto">
            <a:xfrm rot="13169693" flipH="1" flipV="1">
              <a:off x="6416819" y="4307554"/>
              <a:ext cx="1523483" cy="1666915"/>
            </a:xfrm>
            <a:prstGeom prst="arc">
              <a:avLst>
                <a:gd name="adj1" fmla="val 16383923"/>
                <a:gd name="adj2" fmla="val 0"/>
              </a:avLst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arrow" w="med" len="med"/>
              <a:tailEnd type="arrow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954268" y="4810472"/>
              <a:ext cx="9412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50000"/>
                    </a:schemeClr>
                  </a:solidFill>
                </a:rPr>
                <a:t>&gt;</a:t>
              </a:r>
              <a:r>
                <a:rPr lang="ru-RU" sz="2800" b="1" dirty="0" smtClean="0">
                  <a:solidFill>
                    <a:schemeClr val="tx1">
                      <a:lumMod val="50000"/>
                    </a:schemeClr>
                  </a:solidFill>
                </a:rPr>
                <a:t>90</a:t>
              </a:r>
              <a:r>
                <a:rPr lang="ru-RU" sz="2800" b="1" baseline="30000" dirty="0" smtClean="0">
                  <a:solidFill>
                    <a:schemeClr val="tx1">
                      <a:lumMod val="50000"/>
                    </a:schemeClr>
                  </a:solidFill>
                </a:rPr>
                <a:t>о</a:t>
              </a:r>
              <a:endParaRPr lang="ru-RU" sz="2800" b="1" baseline="30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93" name="Прямая со стрелкой 92"/>
            <p:cNvCxnSpPr/>
            <p:nvPr/>
          </p:nvCxnSpPr>
          <p:spPr bwMode="auto">
            <a:xfrm>
              <a:off x="5630799" y="4365104"/>
              <a:ext cx="0" cy="108012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06" name="Прямая со стрелкой 105"/>
            <p:cNvCxnSpPr/>
            <p:nvPr/>
          </p:nvCxnSpPr>
          <p:spPr bwMode="auto">
            <a:xfrm>
              <a:off x="6300192" y="4365240"/>
              <a:ext cx="0" cy="827689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08" name="Прямая со стрелкой 107"/>
            <p:cNvCxnSpPr/>
            <p:nvPr/>
          </p:nvCxnSpPr>
          <p:spPr bwMode="auto">
            <a:xfrm>
              <a:off x="6303069" y="5192929"/>
              <a:ext cx="0" cy="257439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>
              <a:off x="5267647" y="4634206"/>
              <a:ext cx="363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h</a:t>
              </a:r>
              <a:endParaRPr lang="ru-RU" sz="2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640171" y="4578307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⅘</a:t>
              </a:r>
              <a:r>
                <a:rPr 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h</a:t>
              </a:r>
              <a:endParaRPr lang="ru-RU" sz="2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708040" y="5121593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⅕</a:t>
              </a:r>
              <a:r>
                <a:rPr lang="en-US" sz="2000" b="1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  <a:cs typeface="Calibri"/>
                </a:rPr>
                <a:t>h</a:t>
              </a:r>
              <a:endParaRPr lang="ru-RU" sz="20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cxnSp>
        <p:nvCxnSpPr>
          <p:cNvPr id="25" name="Прямая соединительная линия 24"/>
          <p:cNvCxnSpPr/>
          <p:nvPr/>
        </p:nvCxnSpPr>
        <p:spPr bwMode="auto">
          <a:xfrm>
            <a:off x="566800" y="4069892"/>
            <a:ext cx="8143598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Прямая соединительная линия 80"/>
          <p:cNvCxnSpPr/>
          <p:nvPr/>
        </p:nvCxnSpPr>
        <p:spPr bwMode="auto">
          <a:xfrm flipV="1">
            <a:off x="4644008" y="1793916"/>
            <a:ext cx="0" cy="4531252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4508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25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40" y="1052736"/>
            <a:ext cx="9053468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</a:rPr>
              <a:t>Проведены испытания на коррозионную и механическую стойкость образцов керамики из </a:t>
            </a:r>
            <a:r>
              <a:rPr lang="ru-RU" b="1" dirty="0" err="1">
                <a:solidFill>
                  <a:srgbClr val="002060"/>
                </a:solidFill>
              </a:rPr>
              <a:t>MgO</a:t>
            </a:r>
            <a:r>
              <a:rPr lang="ru-RU" b="1" dirty="0">
                <a:solidFill>
                  <a:srgbClr val="002060"/>
                </a:solidFill>
              </a:rPr>
              <a:t> в необлученном и облученном состоянии в расплавах солей </a:t>
            </a:r>
            <a:r>
              <a:rPr lang="ru-RU" b="1" dirty="0" err="1">
                <a:solidFill>
                  <a:srgbClr val="002060"/>
                </a:solidFill>
              </a:rPr>
              <a:t>LiCl</a:t>
            </a:r>
            <a:r>
              <a:rPr lang="ru-RU" b="1" dirty="0">
                <a:solidFill>
                  <a:srgbClr val="002060"/>
                </a:solidFill>
              </a:rPr>
              <a:t>, LiCl+nLi</a:t>
            </a:r>
            <a:r>
              <a:rPr lang="ru-RU" b="1" baseline="-25000" dirty="0">
                <a:solidFill>
                  <a:srgbClr val="002060"/>
                </a:solidFill>
              </a:rPr>
              <a:t>2</a:t>
            </a:r>
            <a:r>
              <a:rPr lang="ru-RU" b="1" dirty="0">
                <a:solidFill>
                  <a:srgbClr val="002060"/>
                </a:solidFill>
              </a:rPr>
              <a:t>O и LiCl+mUCl</a:t>
            </a:r>
            <a:r>
              <a:rPr lang="ru-RU" b="1" baseline="-25000" dirty="0">
                <a:solidFill>
                  <a:srgbClr val="002060"/>
                </a:solidFill>
              </a:rPr>
              <a:t>3</a:t>
            </a:r>
            <a:r>
              <a:rPr lang="ru-RU" b="1" dirty="0">
                <a:solidFill>
                  <a:srgbClr val="002060"/>
                </a:solidFill>
              </a:rPr>
              <a:t> с n=1 и 2 % моль и m=0,25, 0,5 и 1% моль в течение 100 часов при 650 и 750 </a:t>
            </a:r>
            <a:r>
              <a:rPr lang="ru-RU" b="1" baseline="30000" dirty="0" err="1">
                <a:solidFill>
                  <a:srgbClr val="002060"/>
                </a:solidFill>
              </a:rPr>
              <a:t>о</a:t>
            </a:r>
            <a:r>
              <a:rPr lang="ru-RU" b="1" dirty="0" err="1">
                <a:solidFill>
                  <a:srgbClr val="002060"/>
                </a:solidFill>
              </a:rPr>
              <a:t>С</a:t>
            </a:r>
            <a:r>
              <a:rPr lang="ru-RU" b="1" dirty="0">
                <a:solidFill>
                  <a:srgbClr val="002060"/>
                </a:solidFill>
              </a:rPr>
              <a:t>, имитирующих режимы процессов металлизации и «мягкого» хлорирования при использовании пирохимических процессов переработки СНУП ОЯТ.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</a:rPr>
              <a:t>Установлено, что образцы керамики </a:t>
            </a:r>
            <a:r>
              <a:rPr lang="ru-RU" b="1" dirty="0" err="1">
                <a:solidFill>
                  <a:srgbClr val="002060"/>
                </a:solidFill>
              </a:rPr>
              <a:t>MgO</a:t>
            </a:r>
            <a:r>
              <a:rPr lang="ru-RU" b="1" dirty="0">
                <a:solidFill>
                  <a:srgbClr val="002060"/>
                </a:solidFill>
              </a:rPr>
              <a:t> практически не подвержены коррозии в расплаве химически чистого </a:t>
            </a:r>
            <a:r>
              <a:rPr lang="ru-RU" b="1" dirty="0" err="1">
                <a:solidFill>
                  <a:srgbClr val="002060"/>
                </a:solidFill>
              </a:rPr>
              <a:t>LiCl</a:t>
            </a:r>
            <a:r>
              <a:rPr lang="ru-RU" b="1" dirty="0">
                <a:solidFill>
                  <a:srgbClr val="002060"/>
                </a:solidFill>
              </a:rPr>
              <a:t>. Воздействие расплава </a:t>
            </a:r>
            <a:r>
              <a:rPr lang="ru-RU" b="1" dirty="0" err="1">
                <a:solidFill>
                  <a:srgbClr val="002060"/>
                </a:solidFill>
              </a:rPr>
              <a:t>LiCl</a:t>
            </a:r>
            <a:r>
              <a:rPr lang="ru-RU" b="1" dirty="0">
                <a:solidFill>
                  <a:srgbClr val="002060"/>
                </a:solidFill>
              </a:rPr>
              <a:t> при обеих температурах проявляется лишь в слабом травлении границ зерен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b="1" i="1" dirty="0" smtClean="0">
                <a:solidFill>
                  <a:srgbClr val="0000FF"/>
                </a:solidFill>
              </a:rPr>
              <a:t>Corrosion </a:t>
            </a:r>
            <a:r>
              <a:rPr lang="en-US" b="1" i="1" dirty="0">
                <a:solidFill>
                  <a:srgbClr val="0000FF"/>
                </a:solidFill>
              </a:rPr>
              <a:t>and mechanical </a:t>
            </a:r>
            <a:r>
              <a:rPr lang="en-US" b="1" i="1" dirty="0" smtClean="0">
                <a:solidFill>
                  <a:srgbClr val="0000FF"/>
                </a:solidFill>
              </a:rPr>
              <a:t>resistance </a:t>
            </a:r>
            <a:r>
              <a:rPr lang="en-US" b="1" i="1" dirty="0">
                <a:solidFill>
                  <a:srgbClr val="0000FF"/>
                </a:solidFill>
              </a:rPr>
              <a:t>t</a:t>
            </a:r>
            <a:r>
              <a:rPr lang="en-US" b="1" i="1" dirty="0" smtClean="0">
                <a:solidFill>
                  <a:srgbClr val="0000FF"/>
                </a:solidFill>
              </a:rPr>
              <a:t>ests of </a:t>
            </a:r>
            <a:r>
              <a:rPr lang="en-US" b="1" i="1" dirty="0" err="1" smtClean="0">
                <a:solidFill>
                  <a:srgbClr val="0000FF"/>
                </a:solidFill>
              </a:rPr>
              <a:t>unirradiated</a:t>
            </a:r>
            <a:r>
              <a:rPr lang="en-US" b="1" i="1" dirty="0" smtClean="0">
                <a:solidFill>
                  <a:srgbClr val="0000FF"/>
                </a:solidFill>
              </a:rPr>
              <a:t> and irradiated </a:t>
            </a:r>
            <a:r>
              <a:rPr lang="en-US" b="1" i="1" dirty="0" err="1" smtClean="0">
                <a:solidFill>
                  <a:srgbClr val="0000FF"/>
                </a:solidFill>
              </a:rPr>
              <a:t>MgO</a:t>
            </a:r>
            <a:r>
              <a:rPr lang="en-US" b="1" i="1" dirty="0" smtClean="0">
                <a:solidFill>
                  <a:srgbClr val="0000FF"/>
                </a:solidFill>
              </a:rPr>
              <a:t> ceramics samples in </a:t>
            </a:r>
            <a:r>
              <a:rPr lang="en-US" b="1" i="1" dirty="0" err="1" smtClean="0">
                <a:solidFill>
                  <a:srgbClr val="0000FF"/>
                </a:solidFill>
              </a:rPr>
              <a:t>LiCl</a:t>
            </a:r>
            <a:r>
              <a:rPr lang="en-US" b="1" i="1" dirty="0" smtClean="0">
                <a:solidFill>
                  <a:srgbClr val="0000FF"/>
                </a:solidFill>
              </a:rPr>
              <a:t>, LiCl+nLi</a:t>
            </a:r>
            <a:r>
              <a:rPr lang="en-US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b="1" i="1" dirty="0" smtClean="0">
                <a:solidFill>
                  <a:srgbClr val="0000FF"/>
                </a:solidFill>
              </a:rPr>
              <a:t>O and LiCl+mUCl</a:t>
            </a:r>
            <a:r>
              <a:rPr lang="en-US" b="1" i="1" baseline="-25000" dirty="0" smtClean="0">
                <a:solidFill>
                  <a:srgbClr val="0000FF"/>
                </a:solidFill>
              </a:rPr>
              <a:t>3</a:t>
            </a:r>
            <a:r>
              <a:rPr lang="en-US" b="1" i="1" dirty="0" smtClean="0">
                <a:solidFill>
                  <a:srgbClr val="0000FF"/>
                </a:solidFill>
              </a:rPr>
              <a:t> molten </a:t>
            </a:r>
            <a:r>
              <a:rPr lang="en-US" b="1" i="1" dirty="0">
                <a:solidFill>
                  <a:srgbClr val="0000FF"/>
                </a:solidFill>
              </a:rPr>
              <a:t>salts </a:t>
            </a:r>
            <a:r>
              <a:rPr lang="en-US" b="1" i="1" dirty="0" smtClean="0">
                <a:solidFill>
                  <a:srgbClr val="0000FF"/>
                </a:solidFill>
              </a:rPr>
              <a:t>with </a:t>
            </a:r>
            <a:r>
              <a:rPr lang="en-US" b="1" i="1" dirty="0">
                <a:solidFill>
                  <a:srgbClr val="0000FF"/>
                </a:solidFill>
              </a:rPr>
              <a:t>n=1 and 2 % </a:t>
            </a:r>
            <a:r>
              <a:rPr lang="en-US" b="1" i="1" dirty="0" smtClean="0">
                <a:solidFill>
                  <a:srgbClr val="0000FF"/>
                </a:solidFill>
              </a:rPr>
              <a:t>mole </a:t>
            </a:r>
            <a:r>
              <a:rPr lang="en-US" b="1" i="1" dirty="0">
                <a:solidFill>
                  <a:srgbClr val="0000FF"/>
                </a:solidFill>
              </a:rPr>
              <a:t>and </a:t>
            </a:r>
            <a:r>
              <a:rPr lang="en-US" b="1" i="1" dirty="0" smtClean="0">
                <a:solidFill>
                  <a:srgbClr val="0000FF"/>
                </a:solidFill>
              </a:rPr>
              <a:t>m=0.25</a:t>
            </a:r>
            <a:r>
              <a:rPr lang="en-US" b="1" i="1" dirty="0">
                <a:solidFill>
                  <a:srgbClr val="0000FF"/>
                </a:solidFill>
              </a:rPr>
              <a:t>, </a:t>
            </a:r>
            <a:r>
              <a:rPr lang="en-US" b="1" i="1" dirty="0" smtClean="0">
                <a:solidFill>
                  <a:srgbClr val="0000FF"/>
                </a:solidFill>
              </a:rPr>
              <a:t>0.5 </a:t>
            </a:r>
            <a:r>
              <a:rPr lang="en-US" b="1" i="1" dirty="0">
                <a:solidFill>
                  <a:srgbClr val="0000FF"/>
                </a:solidFill>
              </a:rPr>
              <a:t>and 1 % </a:t>
            </a:r>
            <a:r>
              <a:rPr lang="en-US" b="1" i="1" dirty="0" smtClean="0">
                <a:solidFill>
                  <a:srgbClr val="0000FF"/>
                </a:solidFill>
              </a:rPr>
              <a:t>mole were </a:t>
            </a:r>
            <a:r>
              <a:rPr lang="en-US" b="1" i="1" dirty="0">
                <a:solidFill>
                  <a:srgbClr val="0000FF"/>
                </a:solidFill>
              </a:rPr>
              <a:t>conducted at 650 and 750 </a:t>
            </a:r>
            <a:r>
              <a:rPr lang="en-US" b="1" i="1" baseline="30000" dirty="0" err="1" smtClean="0">
                <a:solidFill>
                  <a:srgbClr val="0000FF"/>
                </a:solidFill>
              </a:rPr>
              <a:t>o</a:t>
            </a:r>
            <a:r>
              <a:rPr lang="en-US" b="1" i="1" dirty="0" err="1" smtClean="0">
                <a:solidFill>
                  <a:srgbClr val="0000FF"/>
                </a:solidFill>
              </a:rPr>
              <a:t>C</a:t>
            </a:r>
            <a:r>
              <a:rPr lang="en-US" b="1" i="1" dirty="0" smtClean="0">
                <a:solidFill>
                  <a:srgbClr val="0000FF"/>
                </a:solidFill>
              </a:rPr>
              <a:t> for </a:t>
            </a:r>
            <a:r>
              <a:rPr lang="en-US" b="1" i="1" dirty="0">
                <a:solidFill>
                  <a:srgbClr val="0000FF"/>
                </a:solidFill>
              </a:rPr>
              <a:t>100 </a:t>
            </a:r>
            <a:r>
              <a:rPr lang="en-US" b="1" i="1" dirty="0" smtClean="0">
                <a:solidFill>
                  <a:srgbClr val="0000FF"/>
                </a:solidFill>
              </a:rPr>
              <a:t>h, </a:t>
            </a:r>
            <a:r>
              <a:rPr lang="en-US" b="1" i="1" dirty="0">
                <a:solidFill>
                  <a:srgbClr val="0000FF"/>
                </a:solidFill>
              </a:rPr>
              <a:t>simulating modes of metallization and </a:t>
            </a:r>
            <a:r>
              <a:rPr lang="en-US" b="1" i="1" dirty="0" smtClean="0">
                <a:solidFill>
                  <a:srgbClr val="0000FF"/>
                </a:solidFill>
              </a:rPr>
              <a:t>soft chlorination processes using </a:t>
            </a:r>
            <a:r>
              <a:rPr lang="en-US" b="1" i="1" dirty="0" err="1" smtClean="0">
                <a:solidFill>
                  <a:srgbClr val="0000FF"/>
                </a:solidFill>
              </a:rPr>
              <a:t>pyrometallurgical</a:t>
            </a:r>
            <a:r>
              <a:rPr lang="en-US" b="1" i="1" dirty="0" smtClean="0">
                <a:solidFill>
                  <a:srgbClr val="0000FF"/>
                </a:solidFill>
              </a:rPr>
              <a:t> process of spent </a:t>
            </a:r>
            <a:r>
              <a:rPr lang="en-US" b="1" i="1" dirty="0" err="1" smtClean="0">
                <a:solidFill>
                  <a:srgbClr val="0000FF"/>
                </a:solidFill>
              </a:rPr>
              <a:t>UPuN</a:t>
            </a:r>
            <a:r>
              <a:rPr lang="en-US" b="1" i="1" dirty="0" smtClean="0">
                <a:solidFill>
                  <a:srgbClr val="0000FF"/>
                </a:solidFill>
              </a:rPr>
              <a:t> fuel.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rgbClr val="0000FF"/>
                </a:solidFill>
              </a:rPr>
              <a:t>It </a:t>
            </a:r>
            <a:r>
              <a:rPr lang="en-US" b="1" i="1" dirty="0" smtClean="0">
                <a:solidFill>
                  <a:srgbClr val="0000FF"/>
                </a:solidFill>
              </a:rPr>
              <a:t>has been </a:t>
            </a:r>
            <a:r>
              <a:rPr lang="en-US" b="1" i="1" dirty="0">
                <a:solidFill>
                  <a:srgbClr val="0000FF"/>
                </a:solidFill>
              </a:rPr>
              <a:t>established that </a:t>
            </a:r>
            <a:r>
              <a:rPr lang="en-US" b="1" i="1" dirty="0" err="1" smtClean="0">
                <a:solidFill>
                  <a:srgbClr val="0000FF"/>
                </a:solidFill>
              </a:rPr>
              <a:t>MgO</a:t>
            </a:r>
            <a:r>
              <a:rPr lang="en-US" b="1" i="1" dirty="0" smtClean="0">
                <a:solidFill>
                  <a:srgbClr val="0000FF"/>
                </a:solidFill>
              </a:rPr>
              <a:t> ceramics samples practically </a:t>
            </a:r>
            <a:r>
              <a:rPr lang="en-US" b="1" i="1" dirty="0">
                <a:solidFill>
                  <a:srgbClr val="0000FF"/>
                </a:solidFill>
              </a:rPr>
              <a:t>are not subject to corrosion in </a:t>
            </a:r>
            <a:r>
              <a:rPr lang="en-US" b="1" i="1" dirty="0" smtClean="0">
                <a:solidFill>
                  <a:srgbClr val="0000FF"/>
                </a:solidFill>
              </a:rPr>
              <a:t>molten </a:t>
            </a:r>
            <a:r>
              <a:rPr lang="en-US" b="1" i="1" dirty="0">
                <a:solidFill>
                  <a:srgbClr val="0000FF"/>
                </a:solidFill>
              </a:rPr>
              <a:t>chemically pure </a:t>
            </a:r>
            <a:r>
              <a:rPr lang="en-US" b="1" i="1" dirty="0" err="1">
                <a:solidFill>
                  <a:srgbClr val="0000FF"/>
                </a:solidFill>
              </a:rPr>
              <a:t>LiCl</a:t>
            </a:r>
            <a:r>
              <a:rPr lang="en-US" b="1" i="1" dirty="0">
                <a:solidFill>
                  <a:srgbClr val="0000FF"/>
                </a:solidFill>
              </a:rPr>
              <a:t>. </a:t>
            </a:r>
            <a:r>
              <a:rPr lang="en-US" b="1" i="1" dirty="0" smtClean="0">
                <a:solidFill>
                  <a:srgbClr val="0000FF"/>
                </a:solidFill>
              </a:rPr>
              <a:t>Effect of molten </a:t>
            </a:r>
            <a:r>
              <a:rPr lang="en-US" b="1" i="1" dirty="0" err="1">
                <a:solidFill>
                  <a:srgbClr val="0000FF"/>
                </a:solidFill>
              </a:rPr>
              <a:t>LiCl</a:t>
            </a:r>
            <a:r>
              <a:rPr lang="en-US" b="1" i="1" dirty="0">
                <a:solidFill>
                  <a:srgbClr val="0000FF"/>
                </a:solidFill>
              </a:rPr>
              <a:t> at both temperatures is shown only in weak etching of </a:t>
            </a:r>
            <a:r>
              <a:rPr lang="en-US" b="1" i="1" dirty="0" smtClean="0">
                <a:solidFill>
                  <a:srgbClr val="0000FF"/>
                </a:solidFill>
              </a:rPr>
              <a:t>grain boundaries.</a:t>
            </a:r>
            <a:endParaRPr lang="ru-RU" b="1" i="1" dirty="0" smtClean="0">
              <a:solidFill>
                <a:srgbClr val="0000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2409" y="-4421"/>
            <a:ext cx="5832648" cy="98488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Выводы (</a:t>
            </a:r>
            <a:r>
              <a:rPr lang="ru-RU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1/</a:t>
            </a:r>
            <a:r>
              <a:rPr lang="en-US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4</a:t>
            </a:r>
            <a:r>
              <a:rPr lang="ru-RU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)</a:t>
            </a:r>
            <a:endParaRPr lang="en-US" altLang="ru-RU" sz="3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32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Conclusions (1/4)</a:t>
            </a:r>
            <a:endParaRPr lang="en-US" altLang="ru-RU" sz="3200" b="1" i="1" spc="50" baseline="-2500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028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26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476" y="968068"/>
            <a:ext cx="905346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</a:rPr>
              <a:t>Показано, что средняя скорость сплошной коррозии облученных образцов керамики </a:t>
            </a:r>
            <a:r>
              <a:rPr lang="ru-RU" b="1" dirty="0" err="1">
                <a:solidFill>
                  <a:srgbClr val="002060"/>
                </a:solidFill>
              </a:rPr>
              <a:t>MgO</a:t>
            </a:r>
            <a:r>
              <a:rPr lang="ru-RU" b="1" dirty="0">
                <a:solidFill>
                  <a:srgbClr val="002060"/>
                </a:solidFill>
              </a:rPr>
              <a:t> возрастает с увеличением температуры испытаний и содержания Li</a:t>
            </a:r>
            <a:r>
              <a:rPr lang="ru-RU" b="1" baseline="-25000" dirty="0">
                <a:solidFill>
                  <a:srgbClr val="002060"/>
                </a:solidFill>
              </a:rPr>
              <a:t>2</a:t>
            </a:r>
            <a:r>
              <a:rPr lang="ru-RU" b="1" dirty="0">
                <a:solidFill>
                  <a:srgbClr val="002060"/>
                </a:solidFill>
              </a:rPr>
              <a:t>O и UCl</a:t>
            </a:r>
            <a:r>
              <a:rPr lang="ru-RU" b="1" baseline="-25000" dirty="0">
                <a:solidFill>
                  <a:srgbClr val="002060"/>
                </a:solidFill>
              </a:rPr>
              <a:t>3</a:t>
            </a:r>
            <a:r>
              <a:rPr lang="ru-RU" b="1" dirty="0">
                <a:solidFill>
                  <a:srgbClr val="002060"/>
                </a:solidFill>
              </a:rPr>
              <a:t>. Добавки UCl</a:t>
            </a:r>
            <a:r>
              <a:rPr lang="ru-RU" b="1" baseline="-25000" dirty="0">
                <a:solidFill>
                  <a:srgbClr val="002060"/>
                </a:solidFill>
              </a:rPr>
              <a:t>3</a:t>
            </a:r>
            <a:r>
              <a:rPr lang="ru-RU" b="1" dirty="0">
                <a:solidFill>
                  <a:srgbClr val="002060"/>
                </a:solidFill>
              </a:rPr>
              <a:t> в коррозионном отношении являются в ~1,5-2 раза более агрессивными по сравнению с добавками Li</a:t>
            </a:r>
            <a:r>
              <a:rPr lang="ru-RU" b="1" baseline="-25000" dirty="0">
                <a:solidFill>
                  <a:srgbClr val="002060"/>
                </a:solidFill>
              </a:rPr>
              <a:t>2</a:t>
            </a:r>
            <a:r>
              <a:rPr lang="ru-RU" b="1" dirty="0">
                <a:solidFill>
                  <a:srgbClr val="002060"/>
                </a:solidFill>
              </a:rPr>
              <a:t>O.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Коррозия </a:t>
            </a:r>
            <a:r>
              <a:rPr lang="ru-RU" b="1" dirty="0">
                <a:solidFill>
                  <a:srgbClr val="002060"/>
                </a:solidFill>
              </a:rPr>
              <a:t>керамики </a:t>
            </a:r>
            <a:r>
              <a:rPr lang="ru-RU" b="1" dirty="0" err="1">
                <a:solidFill>
                  <a:srgbClr val="002060"/>
                </a:solidFill>
              </a:rPr>
              <a:t>MgO</a:t>
            </a:r>
            <a:r>
              <a:rPr lang="ru-RU" b="1" dirty="0">
                <a:solidFill>
                  <a:srgbClr val="002060"/>
                </a:solidFill>
              </a:rPr>
              <a:t> в расплавах солей, содержащих Li</a:t>
            </a:r>
            <a:r>
              <a:rPr lang="ru-RU" b="1" baseline="-25000" dirty="0">
                <a:solidFill>
                  <a:srgbClr val="002060"/>
                </a:solidFill>
              </a:rPr>
              <a:t>2</a:t>
            </a:r>
            <a:r>
              <a:rPr lang="ru-RU" b="1" dirty="0">
                <a:solidFill>
                  <a:srgbClr val="002060"/>
                </a:solidFill>
              </a:rPr>
              <a:t>O и UCl</a:t>
            </a:r>
            <a:r>
              <a:rPr lang="ru-RU" b="1" baseline="-25000" dirty="0">
                <a:solidFill>
                  <a:srgbClr val="002060"/>
                </a:solidFill>
              </a:rPr>
              <a:t>3</a:t>
            </a:r>
            <a:r>
              <a:rPr lang="ru-RU" b="1" dirty="0">
                <a:solidFill>
                  <a:srgbClr val="002060"/>
                </a:solidFill>
              </a:rPr>
              <a:t>, при обеих температурах испытаний носит преимущественно локальный </a:t>
            </a:r>
            <a:r>
              <a:rPr lang="ru-RU" b="1" dirty="0" smtClean="0">
                <a:solidFill>
                  <a:srgbClr val="002060"/>
                </a:solidFill>
              </a:rPr>
              <a:t>характер. Это выражается </a:t>
            </a:r>
            <a:r>
              <a:rPr lang="ru-RU" b="1" dirty="0">
                <a:solidFill>
                  <a:srgbClr val="002060"/>
                </a:solidFill>
              </a:rPr>
              <a:t>в </a:t>
            </a:r>
            <a:r>
              <a:rPr lang="ru-RU" b="1" dirty="0" smtClean="0">
                <a:solidFill>
                  <a:srgbClr val="002060"/>
                </a:solidFill>
              </a:rPr>
              <a:t>травлении </a:t>
            </a:r>
            <a:r>
              <a:rPr lang="ru-RU" b="1" dirty="0">
                <a:solidFill>
                  <a:srgbClr val="002060"/>
                </a:solidFill>
              </a:rPr>
              <a:t>границ зерен керамики и пор, находящихся на поверхности образцов </a:t>
            </a:r>
            <a:r>
              <a:rPr lang="ru-RU" b="1" dirty="0" err="1">
                <a:solidFill>
                  <a:srgbClr val="002060"/>
                </a:solidFill>
              </a:rPr>
              <a:t>MgO</a:t>
            </a:r>
            <a:r>
              <a:rPr lang="ru-RU" b="1" dirty="0">
                <a:solidFill>
                  <a:srgbClr val="002060"/>
                </a:solidFill>
              </a:rPr>
              <a:t>. С увеличением содержания UCl</a:t>
            </a:r>
            <a:r>
              <a:rPr lang="ru-RU" b="1" baseline="-25000" dirty="0">
                <a:solidFill>
                  <a:srgbClr val="002060"/>
                </a:solidFill>
              </a:rPr>
              <a:t>3</a:t>
            </a:r>
            <a:r>
              <a:rPr lang="ru-RU" b="1" dirty="0">
                <a:solidFill>
                  <a:srgbClr val="002060"/>
                </a:solidFill>
              </a:rPr>
              <a:t> наряду с локальной коррозий по границам зерен имеет место и коррозия основного материала керамики внутри зерен образцов </a:t>
            </a:r>
            <a:r>
              <a:rPr lang="ru-RU" b="1" dirty="0" err="1" smtClean="0">
                <a:solidFill>
                  <a:srgbClr val="002060"/>
                </a:solidFill>
              </a:rPr>
              <a:t>MgO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rgbClr val="0000FF"/>
                </a:solidFill>
              </a:rPr>
              <a:t>It is shown that average rate of continuous corrosion of </a:t>
            </a:r>
            <a:r>
              <a:rPr lang="en-US" b="1" i="1" dirty="0" err="1" smtClean="0">
                <a:solidFill>
                  <a:srgbClr val="0000FF"/>
                </a:solidFill>
              </a:rPr>
              <a:t>MgO</a:t>
            </a:r>
            <a:r>
              <a:rPr lang="en-US" b="1" i="1" dirty="0" smtClean="0">
                <a:solidFill>
                  <a:srgbClr val="0000FF"/>
                </a:solidFill>
              </a:rPr>
              <a:t> irradiated </a:t>
            </a:r>
            <a:r>
              <a:rPr lang="en-US" b="1" i="1" dirty="0">
                <a:solidFill>
                  <a:srgbClr val="0000FF"/>
                </a:solidFill>
              </a:rPr>
              <a:t>samples </a:t>
            </a:r>
            <a:r>
              <a:rPr lang="en-US" b="1" i="1" dirty="0" smtClean="0">
                <a:solidFill>
                  <a:srgbClr val="0000FF"/>
                </a:solidFill>
              </a:rPr>
              <a:t>increases along with increasing testing temperature and Li</a:t>
            </a:r>
            <a:r>
              <a:rPr lang="en-US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b="1" i="1" dirty="0" smtClean="0">
                <a:solidFill>
                  <a:srgbClr val="0000FF"/>
                </a:solidFill>
              </a:rPr>
              <a:t>O and UCl</a:t>
            </a:r>
            <a:r>
              <a:rPr lang="en-US" b="1" i="1" baseline="-25000" dirty="0" smtClean="0">
                <a:solidFill>
                  <a:srgbClr val="0000FF"/>
                </a:solidFill>
              </a:rPr>
              <a:t>3</a:t>
            </a:r>
            <a:r>
              <a:rPr lang="en-US" b="1" i="1" dirty="0" smtClean="0">
                <a:solidFill>
                  <a:srgbClr val="0000FF"/>
                </a:solidFill>
              </a:rPr>
              <a:t> concentration. UCl</a:t>
            </a:r>
            <a:r>
              <a:rPr lang="en-US" b="1" i="1" baseline="-25000" dirty="0" smtClean="0">
                <a:solidFill>
                  <a:srgbClr val="0000CC"/>
                </a:solidFill>
              </a:rPr>
              <a:t>3</a:t>
            </a:r>
            <a:r>
              <a:rPr lang="en-US" b="1" i="1" dirty="0" smtClean="0">
                <a:solidFill>
                  <a:srgbClr val="0000FF"/>
                </a:solidFill>
              </a:rPr>
              <a:t> additives in </a:t>
            </a:r>
            <a:r>
              <a:rPr lang="en-US" b="1" i="1" dirty="0">
                <a:solidFill>
                  <a:srgbClr val="0000FF"/>
                </a:solidFill>
              </a:rPr>
              <a:t>the corrosion relation </a:t>
            </a:r>
            <a:r>
              <a:rPr lang="en-US" b="1" i="1" dirty="0" smtClean="0">
                <a:solidFill>
                  <a:srgbClr val="0000FF"/>
                </a:solidFill>
              </a:rPr>
              <a:t>are ~1.5-2 times </a:t>
            </a:r>
            <a:r>
              <a:rPr lang="en-US" b="1" i="1" dirty="0">
                <a:solidFill>
                  <a:srgbClr val="0000FF"/>
                </a:solidFill>
              </a:rPr>
              <a:t>more aggressive in comparison with </a:t>
            </a:r>
            <a:r>
              <a:rPr lang="en-US" b="1" i="1" dirty="0" smtClean="0">
                <a:solidFill>
                  <a:srgbClr val="0000FF"/>
                </a:solidFill>
              </a:rPr>
              <a:t>Li</a:t>
            </a:r>
            <a:r>
              <a:rPr lang="en-US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b="1" i="1" dirty="0" smtClean="0">
                <a:solidFill>
                  <a:srgbClr val="0000FF"/>
                </a:solidFill>
              </a:rPr>
              <a:t>O additives. </a:t>
            </a:r>
            <a:endParaRPr lang="en-US" b="1" i="1" dirty="0">
              <a:solidFill>
                <a:srgbClr val="0000FF"/>
              </a:solidFill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rgbClr val="0000FF"/>
                </a:solidFill>
              </a:rPr>
              <a:t>Corrosion of </a:t>
            </a:r>
            <a:r>
              <a:rPr lang="en-US" b="1" i="1" dirty="0" err="1" smtClean="0">
                <a:solidFill>
                  <a:srgbClr val="0000FF"/>
                </a:solidFill>
              </a:rPr>
              <a:t>MgO</a:t>
            </a:r>
            <a:r>
              <a:rPr lang="en-US" b="1" i="1" dirty="0" smtClean="0">
                <a:solidFill>
                  <a:srgbClr val="0000FF"/>
                </a:solidFill>
              </a:rPr>
              <a:t> ceramics in molten salts </a:t>
            </a:r>
            <a:r>
              <a:rPr lang="en-US" b="1" i="1" dirty="0">
                <a:solidFill>
                  <a:srgbClr val="0000FF"/>
                </a:solidFill>
              </a:rPr>
              <a:t>containing Li</a:t>
            </a:r>
            <a:r>
              <a:rPr lang="en-US" b="1" i="1" baseline="-25000" dirty="0">
                <a:solidFill>
                  <a:srgbClr val="0000FF"/>
                </a:solidFill>
              </a:rPr>
              <a:t>2</a:t>
            </a:r>
            <a:r>
              <a:rPr lang="en-US" b="1" i="1" dirty="0">
                <a:solidFill>
                  <a:srgbClr val="0000FF"/>
                </a:solidFill>
              </a:rPr>
              <a:t>O and </a:t>
            </a:r>
            <a:r>
              <a:rPr lang="en-US" b="1" i="1" dirty="0" smtClean="0">
                <a:solidFill>
                  <a:srgbClr val="0000FF"/>
                </a:solidFill>
              </a:rPr>
              <a:t>UCl</a:t>
            </a:r>
            <a:r>
              <a:rPr lang="en-US" b="1" i="1" baseline="-25000" dirty="0" smtClean="0">
                <a:solidFill>
                  <a:srgbClr val="0000FF"/>
                </a:solidFill>
              </a:rPr>
              <a:t>3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at both </a:t>
            </a:r>
            <a:r>
              <a:rPr lang="en-US" b="1" i="1" dirty="0" smtClean="0">
                <a:solidFill>
                  <a:srgbClr val="0000FF"/>
                </a:solidFill>
              </a:rPr>
              <a:t>testing temperatures has </a:t>
            </a:r>
            <a:r>
              <a:rPr lang="en-US" b="1" i="1" dirty="0">
                <a:solidFill>
                  <a:srgbClr val="0000FF"/>
                </a:solidFill>
              </a:rPr>
              <a:t>mainly local character. It is expressed in etching of </a:t>
            </a:r>
            <a:r>
              <a:rPr lang="en-US" b="1" i="1" dirty="0" smtClean="0">
                <a:solidFill>
                  <a:srgbClr val="0000FF"/>
                </a:solidFill>
              </a:rPr>
              <a:t>grain boundaries of </a:t>
            </a:r>
            <a:r>
              <a:rPr lang="en-US" b="1" i="1" dirty="0">
                <a:solidFill>
                  <a:srgbClr val="0000FF"/>
                </a:solidFill>
              </a:rPr>
              <a:t>ceramics and </a:t>
            </a:r>
            <a:r>
              <a:rPr lang="en-US" b="1" i="1" dirty="0" smtClean="0">
                <a:solidFill>
                  <a:srgbClr val="0000FF"/>
                </a:solidFill>
              </a:rPr>
              <a:t>pores on the </a:t>
            </a:r>
            <a:r>
              <a:rPr lang="en-US" b="1" i="1" dirty="0">
                <a:solidFill>
                  <a:srgbClr val="0000FF"/>
                </a:solidFill>
              </a:rPr>
              <a:t>surface of </a:t>
            </a:r>
            <a:r>
              <a:rPr lang="en-US" b="1" i="1" dirty="0" err="1" smtClean="0">
                <a:solidFill>
                  <a:srgbClr val="0000FF"/>
                </a:solidFill>
              </a:rPr>
              <a:t>MgO</a:t>
            </a:r>
            <a:r>
              <a:rPr lang="en-US" b="1" i="1" dirty="0" smtClean="0">
                <a:solidFill>
                  <a:srgbClr val="0000FF"/>
                </a:solidFill>
              </a:rPr>
              <a:t> samples. </a:t>
            </a:r>
            <a:r>
              <a:rPr lang="en-US" b="1" i="1" dirty="0">
                <a:solidFill>
                  <a:srgbClr val="0000FF"/>
                </a:solidFill>
              </a:rPr>
              <a:t>Besides the increase </a:t>
            </a:r>
            <a:r>
              <a:rPr lang="en-US" b="1" i="1" dirty="0" smtClean="0">
                <a:solidFill>
                  <a:srgbClr val="0000FF"/>
                </a:solidFill>
              </a:rPr>
              <a:t>in UCl</a:t>
            </a:r>
            <a:r>
              <a:rPr lang="en-US" b="1" i="1" baseline="-25000" dirty="0" smtClean="0">
                <a:solidFill>
                  <a:srgbClr val="0000FF"/>
                </a:solidFill>
              </a:rPr>
              <a:t>3</a:t>
            </a:r>
            <a:r>
              <a:rPr lang="en-US" b="1" i="1" dirty="0" smtClean="0">
                <a:solidFill>
                  <a:srgbClr val="0000FF"/>
                </a:solidFill>
              </a:rPr>
              <a:t> concentration leads </a:t>
            </a:r>
            <a:r>
              <a:rPr lang="en-US" b="1" i="1" dirty="0">
                <a:solidFill>
                  <a:srgbClr val="0000FF"/>
                </a:solidFill>
              </a:rPr>
              <a:t>to corrosion of the basic </a:t>
            </a:r>
            <a:r>
              <a:rPr lang="en-US" b="1" i="1" dirty="0" smtClean="0">
                <a:solidFill>
                  <a:srgbClr val="0000FF"/>
                </a:solidFill>
              </a:rPr>
              <a:t>ceramic material inside </a:t>
            </a:r>
            <a:r>
              <a:rPr lang="en-US" b="1" i="1" dirty="0">
                <a:solidFill>
                  <a:srgbClr val="0000FF"/>
                </a:solidFill>
              </a:rPr>
              <a:t>grains of </a:t>
            </a:r>
            <a:r>
              <a:rPr lang="en-US" b="1" i="1" dirty="0" err="1" smtClean="0">
                <a:solidFill>
                  <a:srgbClr val="0000FF"/>
                </a:solidFill>
              </a:rPr>
              <a:t>MgO</a:t>
            </a:r>
            <a:r>
              <a:rPr lang="en-US" b="1" i="1" dirty="0" smtClean="0">
                <a:solidFill>
                  <a:srgbClr val="0000FF"/>
                </a:solidFill>
              </a:rPr>
              <a:t> samples.</a:t>
            </a:r>
            <a:endParaRPr lang="ru-RU" b="1" i="1" dirty="0" smtClean="0">
              <a:solidFill>
                <a:srgbClr val="0000FF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2409" y="-4421"/>
            <a:ext cx="5832648" cy="98488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Выводы </a:t>
            </a:r>
            <a:r>
              <a:rPr lang="ru-RU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(</a:t>
            </a:r>
            <a:r>
              <a:rPr lang="en-US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</a:t>
            </a:r>
            <a:r>
              <a:rPr lang="ru-RU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/</a:t>
            </a:r>
            <a:r>
              <a:rPr lang="en-US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4</a:t>
            </a:r>
            <a:r>
              <a:rPr lang="ru-RU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)</a:t>
            </a:r>
            <a:endParaRPr lang="en-US" altLang="ru-RU" sz="3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32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Conclusions (2/4)</a:t>
            </a:r>
            <a:endParaRPr lang="en-US" altLang="ru-RU" sz="3200" b="1" i="1" spc="50" baseline="-2500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79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27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25" y="1052736"/>
            <a:ext cx="9053468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Показано, что облучение в n, γ поле до набора повреждающей дозы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0,4 </a:t>
            </a:r>
            <a:r>
              <a:rPr lang="ru-RU" b="1" dirty="0" err="1" smtClean="0">
                <a:solidFill>
                  <a:srgbClr val="002060"/>
                </a:solidFill>
              </a:rPr>
              <a:t>МГр</a:t>
            </a:r>
            <a:r>
              <a:rPr lang="ru-RU" b="1" dirty="0" smtClean="0">
                <a:solidFill>
                  <a:srgbClr val="002060"/>
                </a:solidFill>
              </a:rPr>
              <a:t> приводит к увеличению предела прочности на сжатие образцов </a:t>
            </a:r>
            <a:r>
              <a:rPr lang="ru-RU" b="1" dirty="0" err="1" smtClean="0">
                <a:solidFill>
                  <a:srgbClr val="002060"/>
                </a:solidFill>
              </a:rPr>
              <a:t>MgO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на ~10 %.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Установлено, что выдержка в расплаве химически чистого </a:t>
            </a:r>
            <a:r>
              <a:rPr lang="ru-RU" b="1" dirty="0" err="1" smtClean="0">
                <a:solidFill>
                  <a:srgbClr val="002060"/>
                </a:solidFill>
              </a:rPr>
              <a:t>LiCl</a:t>
            </a:r>
            <a:r>
              <a:rPr lang="ru-RU" b="1" dirty="0" smtClean="0">
                <a:solidFill>
                  <a:srgbClr val="002060"/>
                </a:solidFill>
              </a:rPr>
              <a:t> практически не оказывает влияния на изменение предела прочности на сжатие необученных образцов </a:t>
            </a:r>
            <a:r>
              <a:rPr lang="ru-RU" b="1" dirty="0" err="1" smtClean="0">
                <a:solidFill>
                  <a:srgbClr val="002060"/>
                </a:solidFill>
              </a:rPr>
              <a:t>MgO</a:t>
            </a:r>
            <a:r>
              <a:rPr lang="ru-RU" b="1" dirty="0" smtClean="0">
                <a:solidFill>
                  <a:srgbClr val="002060"/>
                </a:solidFill>
              </a:rPr>
              <a:t>, и приводит к снижению на ~10 % значения предела прочности на сжатие обученных образцов </a:t>
            </a:r>
            <a:r>
              <a:rPr lang="ru-RU" b="1" dirty="0" err="1" smtClean="0">
                <a:solidFill>
                  <a:srgbClr val="002060"/>
                </a:solidFill>
              </a:rPr>
              <a:t>MgO</a:t>
            </a:r>
            <a:r>
              <a:rPr lang="ru-RU" b="1" dirty="0" smtClean="0">
                <a:solidFill>
                  <a:srgbClr val="002060"/>
                </a:solidFill>
              </a:rPr>
              <a:t> при обеих температурах испытаний.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b="1" i="1" dirty="0" smtClean="0">
                <a:solidFill>
                  <a:srgbClr val="0000FF"/>
                </a:solidFill>
              </a:rPr>
              <a:t>It was shown that irradiation in n, 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="1" i="1" dirty="0" smtClean="0">
                <a:solidFill>
                  <a:srgbClr val="0000FF"/>
                </a:solidFill>
              </a:rPr>
              <a:t> field to a damaging dose 0.4 </a:t>
            </a:r>
            <a:r>
              <a:rPr lang="en-US" b="1" i="1" dirty="0" err="1" smtClean="0">
                <a:solidFill>
                  <a:srgbClr val="0000FF"/>
                </a:solidFill>
              </a:rPr>
              <a:t>МGy</a:t>
            </a:r>
            <a:r>
              <a:rPr lang="en-US" b="1" i="1" dirty="0" smtClean="0">
                <a:solidFill>
                  <a:srgbClr val="0000FF"/>
                </a:solidFill>
              </a:rPr>
              <a:t> leads to increase in ultimate compression strength of </a:t>
            </a:r>
            <a:r>
              <a:rPr lang="en-US" b="1" i="1" dirty="0" err="1" smtClean="0">
                <a:solidFill>
                  <a:srgbClr val="0000FF"/>
                </a:solidFill>
              </a:rPr>
              <a:t>MgO</a:t>
            </a:r>
            <a:r>
              <a:rPr lang="en-US" b="1" i="1" dirty="0" smtClean="0">
                <a:solidFill>
                  <a:srgbClr val="0000FF"/>
                </a:solidFill>
              </a:rPr>
              <a:t> samples by ~10 %.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rgbClr val="0000FF"/>
                </a:solidFill>
              </a:rPr>
              <a:t>It </a:t>
            </a:r>
            <a:r>
              <a:rPr lang="en-US" b="1" i="1" dirty="0" smtClean="0">
                <a:solidFill>
                  <a:srgbClr val="0000FF"/>
                </a:solidFill>
              </a:rPr>
              <a:t>has been </a:t>
            </a:r>
            <a:r>
              <a:rPr lang="en-US" b="1" i="1" dirty="0">
                <a:solidFill>
                  <a:srgbClr val="0000FF"/>
                </a:solidFill>
              </a:rPr>
              <a:t>established that </a:t>
            </a:r>
            <a:r>
              <a:rPr lang="en-US" b="1" i="1" dirty="0" smtClean="0">
                <a:solidFill>
                  <a:srgbClr val="0000FF"/>
                </a:solidFill>
              </a:rPr>
              <a:t>cooling in chemically pure molten </a:t>
            </a:r>
            <a:r>
              <a:rPr lang="en-US" b="1" i="1" dirty="0" err="1" smtClean="0">
                <a:solidFill>
                  <a:srgbClr val="0000FF"/>
                </a:solidFill>
              </a:rPr>
              <a:t>LiCl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practically </a:t>
            </a:r>
            <a:r>
              <a:rPr lang="en-US" b="1" i="1" dirty="0" smtClean="0">
                <a:solidFill>
                  <a:srgbClr val="0000FF"/>
                </a:solidFill>
              </a:rPr>
              <a:t>does not change ultimate compression strength of </a:t>
            </a:r>
            <a:r>
              <a:rPr lang="en-US" b="1" i="1" dirty="0" err="1" smtClean="0">
                <a:solidFill>
                  <a:srgbClr val="0000FF"/>
                </a:solidFill>
              </a:rPr>
              <a:t>unirradiated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MgO</a:t>
            </a:r>
            <a:r>
              <a:rPr lang="en-US" b="1" i="1" dirty="0" smtClean="0">
                <a:solidFill>
                  <a:srgbClr val="0000FF"/>
                </a:solidFill>
              </a:rPr>
              <a:t> samples, </a:t>
            </a:r>
            <a:r>
              <a:rPr lang="en-US" b="1" i="1" dirty="0">
                <a:solidFill>
                  <a:srgbClr val="0000FF"/>
                </a:solidFill>
              </a:rPr>
              <a:t>and leads to decrease </a:t>
            </a:r>
            <a:r>
              <a:rPr lang="en-US" b="1" i="1" dirty="0" smtClean="0">
                <a:solidFill>
                  <a:srgbClr val="0000FF"/>
                </a:solidFill>
              </a:rPr>
              <a:t>in ultimate compression strength of irradiated </a:t>
            </a:r>
            <a:r>
              <a:rPr lang="en-US" b="1" i="1" dirty="0" err="1" smtClean="0">
                <a:solidFill>
                  <a:srgbClr val="0000FF"/>
                </a:solidFill>
              </a:rPr>
              <a:t>MgO</a:t>
            </a:r>
            <a:r>
              <a:rPr lang="en-US" b="1" i="1" dirty="0" smtClean="0">
                <a:solidFill>
                  <a:srgbClr val="0000FF"/>
                </a:solidFill>
              </a:rPr>
              <a:t> samples by </a:t>
            </a:r>
            <a:r>
              <a:rPr lang="en-US" b="1" i="1" dirty="0">
                <a:solidFill>
                  <a:srgbClr val="0000FF"/>
                </a:solidFill>
              </a:rPr>
              <a:t>~10 % </a:t>
            </a:r>
            <a:r>
              <a:rPr lang="en-US" b="1" i="1" dirty="0" smtClean="0">
                <a:solidFill>
                  <a:srgbClr val="0000FF"/>
                </a:solidFill>
              </a:rPr>
              <a:t>at </a:t>
            </a:r>
            <a:r>
              <a:rPr lang="en-US" b="1" i="1" dirty="0">
                <a:solidFill>
                  <a:srgbClr val="0000FF"/>
                </a:solidFill>
              </a:rPr>
              <a:t>both </a:t>
            </a:r>
            <a:r>
              <a:rPr lang="en-US" b="1" i="1" dirty="0" smtClean="0">
                <a:solidFill>
                  <a:srgbClr val="0000FF"/>
                </a:solidFill>
              </a:rPr>
              <a:t>testing temperatures.</a:t>
            </a:r>
            <a:endParaRPr lang="ru-RU" b="1" i="1" dirty="0" smtClean="0">
              <a:solidFill>
                <a:srgbClr val="0000FF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2409" y="-4421"/>
            <a:ext cx="5832648" cy="98488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Выводы </a:t>
            </a:r>
            <a:r>
              <a:rPr lang="ru-RU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(</a:t>
            </a:r>
            <a:r>
              <a:rPr lang="en-US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</a:t>
            </a:r>
            <a:r>
              <a:rPr lang="ru-RU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/</a:t>
            </a:r>
            <a:r>
              <a:rPr lang="en-US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4</a:t>
            </a:r>
            <a:r>
              <a:rPr lang="ru-RU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)</a:t>
            </a:r>
            <a:endParaRPr lang="en-US" altLang="ru-RU" sz="3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32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Conclusions (3/4)</a:t>
            </a:r>
            <a:endParaRPr lang="en-US" altLang="ru-RU" sz="3200" b="1" i="1" spc="50" baseline="-2500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81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28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80728"/>
            <a:ext cx="8928992" cy="547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</a:rPr>
              <a:t>Выявлено, что значения прочности на сжатие обученных образцов </a:t>
            </a:r>
            <a:r>
              <a:rPr lang="ru-RU" b="1" dirty="0" err="1">
                <a:solidFill>
                  <a:srgbClr val="002060"/>
                </a:solidFill>
              </a:rPr>
              <a:t>MgO</a:t>
            </a:r>
            <a:r>
              <a:rPr lang="ru-RU" b="1" dirty="0">
                <a:solidFill>
                  <a:srgbClr val="002060"/>
                </a:solidFill>
              </a:rPr>
              <a:t> снижаются на ~10 % при введении Li</a:t>
            </a:r>
            <a:r>
              <a:rPr lang="ru-RU" b="1" baseline="-25000" dirty="0">
                <a:solidFill>
                  <a:srgbClr val="002060"/>
                </a:solidFill>
              </a:rPr>
              <a:t>2</a:t>
            </a:r>
            <a:r>
              <a:rPr lang="ru-RU" b="1" dirty="0">
                <a:solidFill>
                  <a:srgbClr val="002060"/>
                </a:solidFill>
              </a:rPr>
              <a:t>O в расплав </a:t>
            </a:r>
            <a:r>
              <a:rPr lang="ru-RU" b="1" dirty="0" err="1">
                <a:solidFill>
                  <a:srgbClr val="002060"/>
                </a:solidFill>
              </a:rPr>
              <a:t>LiCl</a:t>
            </a:r>
            <a:r>
              <a:rPr lang="ru-RU" b="1" dirty="0">
                <a:solidFill>
                  <a:srgbClr val="002060"/>
                </a:solidFill>
              </a:rPr>
              <a:t> при обеих температурах испытаний и практически не изменяются при испытаниях необученных образцов </a:t>
            </a:r>
            <a:r>
              <a:rPr lang="ru-RU" b="1" dirty="0" err="1">
                <a:solidFill>
                  <a:srgbClr val="002060"/>
                </a:solidFill>
              </a:rPr>
              <a:t>MgO</a:t>
            </a:r>
            <a:r>
              <a:rPr lang="ru-RU" b="1" dirty="0">
                <a:solidFill>
                  <a:srgbClr val="002060"/>
                </a:solidFill>
              </a:rPr>
              <a:t> в этих же средах.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</a:rPr>
              <a:t>Добавки 0,5 % моль UCl</a:t>
            </a:r>
            <a:r>
              <a:rPr lang="ru-RU" b="1" baseline="-25000" dirty="0">
                <a:solidFill>
                  <a:srgbClr val="002060"/>
                </a:solidFill>
              </a:rPr>
              <a:t>3</a:t>
            </a:r>
            <a:r>
              <a:rPr lang="ru-RU" b="1" dirty="0">
                <a:solidFill>
                  <a:srgbClr val="002060"/>
                </a:solidFill>
              </a:rPr>
              <a:t> в расплав </a:t>
            </a:r>
            <a:r>
              <a:rPr lang="ru-RU" b="1" dirty="0" err="1">
                <a:solidFill>
                  <a:srgbClr val="002060"/>
                </a:solidFill>
              </a:rPr>
              <a:t>LiCl</a:t>
            </a:r>
            <a:r>
              <a:rPr lang="ru-RU" b="1" dirty="0">
                <a:solidFill>
                  <a:srgbClr val="002060"/>
                </a:solidFill>
              </a:rPr>
              <a:t> при 650 </a:t>
            </a:r>
            <a:r>
              <a:rPr lang="ru-RU" b="1" baseline="30000" dirty="0" err="1">
                <a:solidFill>
                  <a:srgbClr val="002060"/>
                </a:solidFill>
              </a:rPr>
              <a:t>о</a:t>
            </a:r>
            <a:r>
              <a:rPr lang="ru-RU" b="1" dirty="0" err="1">
                <a:solidFill>
                  <a:srgbClr val="002060"/>
                </a:solidFill>
              </a:rPr>
              <a:t>С</a:t>
            </a:r>
            <a:r>
              <a:rPr lang="ru-RU" b="1" dirty="0">
                <a:solidFill>
                  <a:srgbClr val="002060"/>
                </a:solidFill>
              </a:rPr>
              <a:t> и 0,25 % моль UCl</a:t>
            </a:r>
            <a:r>
              <a:rPr lang="ru-RU" b="1" baseline="-25000" dirty="0">
                <a:solidFill>
                  <a:srgbClr val="002060"/>
                </a:solidFill>
              </a:rPr>
              <a:t>3</a:t>
            </a:r>
            <a:r>
              <a:rPr lang="ru-RU" b="1" dirty="0">
                <a:solidFill>
                  <a:srgbClr val="002060"/>
                </a:solidFill>
              </a:rPr>
              <a:t> при </a:t>
            </a:r>
            <a:r>
              <a:rPr lang="ru-RU" b="1" dirty="0" smtClean="0">
                <a:solidFill>
                  <a:srgbClr val="002060"/>
                </a:solidFill>
              </a:rPr>
              <a:t>750 </a:t>
            </a:r>
            <a:r>
              <a:rPr lang="ru-RU" b="1" baseline="30000" dirty="0" err="1">
                <a:solidFill>
                  <a:srgbClr val="002060"/>
                </a:solidFill>
              </a:rPr>
              <a:t>о</a:t>
            </a:r>
            <a:r>
              <a:rPr lang="ru-RU" b="1" dirty="0" err="1">
                <a:solidFill>
                  <a:srgbClr val="002060"/>
                </a:solidFill>
              </a:rPr>
              <a:t>С</a:t>
            </a:r>
            <a:r>
              <a:rPr lang="ru-RU" b="1" dirty="0">
                <a:solidFill>
                  <a:srgbClr val="002060"/>
                </a:solidFill>
              </a:rPr>
              <a:t> не оказывают практического влияния на изменение значений предела прочности на сжатие облученных и необлученных образцов </a:t>
            </a:r>
            <a:r>
              <a:rPr lang="ru-RU" b="1" dirty="0" err="1">
                <a:solidFill>
                  <a:srgbClr val="002060"/>
                </a:solidFill>
              </a:rPr>
              <a:t>MgO</a:t>
            </a:r>
            <a:r>
              <a:rPr lang="ru-RU" b="1" dirty="0">
                <a:solidFill>
                  <a:srgbClr val="002060"/>
                </a:solidFill>
              </a:rPr>
              <a:t>. С увеличением содержания UCl</a:t>
            </a:r>
            <a:r>
              <a:rPr lang="ru-RU" b="1" baseline="-25000" dirty="0">
                <a:solidFill>
                  <a:srgbClr val="002060"/>
                </a:solidFill>
              </a:rPr>
              <a:t>3</a:t>
            </a:r>
            <a:r>
              <a:rPr lang="ru-RU" b="1" dirty="0">
                <a:solidFill>
                  <a:srgbClr val="002060"/>
                </a:solidFill>
              </a:rPr>
              <a:t> до 0,5 % моль в расплаве соли </a:t>
            </a:r>
            <a:r>
              <a:rPr lang="ru-RU" b="1" dirty="0" err="1">
                <a:solidFill>
                  <a:srgbClr val="002060"/>
                </a:solidFill>
              </a:rPr>
              <a:t>LiCl</a:t>
            </a:r>
            <a:r>
              <a:rPr lang="ru-RU" b="1" dirty="0">
                <a:solidFill>
                  <a:srgbClr val="002060"/>
                </a:solidFill>
              </a:rPr>
              <a:t> при 750 </a:t>
            </a:r>
            <a:r>
              <a:rPr lang="ru-RU" b="1" baseline="30000" dirty="0" err="1">
                <a:solidFill>
                  <a:srgbClr val="002060"/>
                </a:solidFill>
              </a:rPr>
              <a:t>о</a:t>
            </a:r>
            <a:r>
              <a:rPr lang="ru-RU" b="1" dirty="0" err="1">
                <a:solidFill>
                  <a:srgbClr val="002060"/>
                </a:solidFill>
              </a:rPr>
              <a:t>С</a:t>
            </a:r>
            <a:r>
              <a:rPr lang="ru-RU" b="1" dirty="0">
                <a:solidFill>
                  <a:srgbClr val="002060"/>
                </a:solidFill>
              </a:rPr>
              <a:t> предел прочности на сжатие облученных образцов керамики </a:t>
            </a:r>
            <a:r>
              <a:rPr lang="ru-RU" b="1" dirty="0" err="1">
                <a:solidFill>
                  <a:srgbClr val="002060"/>
                </a:solidFill>
              </a:rPr>
              <a:t>MgO</a:t>
            </a:r>
            <a:r>
              <a:rPr lang="ru-RU" b="1" dirty="0">
                <a:solidFill>
                  <a:srgbClr val="002060"/>
                </a:solidFill>
              </a:rPr>
              <a:t> снижается на </a:t>
            </a:r>
            <a:r>
              <a:rPr lang="ru-RU" b="1" dirty="0" smtClean="0">
                <a:solidFill>
                  <a:srgbClr val="002060"/>
                </a:solidFill>
              </a:rPr>
              <a:t>~</a:t>
            </a:r>
            <a:r>
              <a:rPr lang="ru-RU" b="1" dirty="0">
                <a:solidFill>
                  <a:srgbClr val="002060"/>
                </a:solidFill>
              </a:rPr>
              <a:t>15 </a:t>
            </a:r>
            <a:r>
              <a:rPr lang="ru-RU" b="1" dirty="0" smtClean="0">
                <a:solidFill>
                  <a:srgbClr val="002060"/>
                </a:solidFill>
              </a:rPr>
              <a:t>%.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rgbClr val="0000FF"/>
                </a:solidFill>
              </a:rPr>
              <a:t>It </a:t>
            </a:r>
            <a:r>
              <a:rPr lang="en-US" b="1" i="1" dirty="0" smtClean="0">
                <a:solidFill>
                  <a:srgbClr val="0000FF"/>
                </a:solidFill>
              </a:rPr>
              <a:t>is found out </a:t>
            </a:r>
            <a:r>
              <a:rPr lang="en-US" b="1" i="1" dirty="0">
                <a:solidFill>
                  <a:srgbClr val="0000FF"/>
                </a:solidFill>
              </a:rPr>
              <a:t>that </a:t>
            </a:r>
            <a:r>
              <a:rPr lang="en-US" b="1" i="1" dirty="0" smtClean="0">
                <a:solidFill>
                  <a:srgbClr val="0000FF"/>
                </a:solidFill>
              </a:rPr>
              <a:t>ultimate </a:t>
            </a:r>
            <a:r>
              <a:rPr lang="en-US" b="1" i="1" dirty="0">
                <a:solidFill>
                  <a:srgbClr val="0000FF"/>
                </a:solidFill>
              </a:rPr>
              <a:t>compression strength </a:t>
            </a:r>
            <a:r>
              <a:rPr lang="en-US" b="1" i="1" dirty="0" smtClean="0">
                <a:solidFill>
                  <a:srgbClr val="0000FF"/>
                </a:solidFill>
              </a:rPr>
              <a:t>of irradiated </a:t>
            </a:r>
            <a:r>
              <a:rPr lang="en-US" b="1" i="1" dirty="0">
                <a:solidFill>
                  <a:srgbClr val="0000FF"/>
                </a:solidFill>
              </a:rPr>
              <a:t>samples </a:t>
            </a:r>
            <a:r>
              <a:rPr lang="en-US" b="1" i="1" dirty="0" err="1">
                <a:solidFill>
                  <a:srgbClr val="0000FF"/>
                </a:solidFill>
              </a:rPr>
              <a:t>MgO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decreases by </a:t>
            </a:r>
            <a:r>
              <a:rPr lang="en-US" b="1" i="1" dirty="0">
                <a:solidFill>
                  <a:srgbClr val="0000FF"/>
                </a:solidFill>
              </a:rPr>
              <a:t>~10 % </a:t>
            </a:r>
            <a:r>
              <a:rPr lang="en-US" b="1" i="1" dirty="0" smtClean="0">
                <a:solidFill>
                  <a:srgbClr val="0000FF"/>
                </a:solidFill>
              </a:rPr>
              <a:t>under introduction of </a:t>
            </a:r>
            <a:r>
              <a:rPr lang="en-US" b="1" i="1" dirty="0">
                <a:solidFill>
                  <a:srgbClr val="0000FF"/>
                </a:solidFill>
              </a:rPr>
              <a:t>Li</a:t>
            </a:r>
            <a:r>
              <a:rPr lang="en-US" b="1" i="1" baseline="-25000" dirty="0">
                <a:solidFill>
                  <a:srgbClr val="0000FF"/>
                </a:solidFill>
              </a:rPr>
              <a:t>2</a:t>
            </a:r>
            <a:r>
              <a:rPr lang="en-US" b="1" i="1" dirty="0">
                <a:solidFill>
                  <a:srgbClr val="0000FF"/>
                </a:solidFill>
              </a:rPr>
              <a:t>O </a:t>
            </a:r>
            <a:r>
              <a:rPr lang="en-US" b="1" i="1" dirty="0" smtClean="0">
                <a:solidFill>
                  <a:srgbClr val="0000FF"/>
                </a:solidFill>
              </a:rPr>
              <a:t>into molten </a:t>
            </a:r>
            <a:r>
              <a:rPr lang="en-US" b="1" i="1" dirty="0" err="1">
                <a:solidFill>
                  <a:srgbClr val="0000FF"/>
                </a:solidFill>
              </a:rPr>
              <a:t>LiCl</a:t>
            </a:r>
            <a:r>
              <a:rPr lang="en-US" b="1" i="1" dirty="0">
                <a:solidFill>
                  <a:srgbClr val="0000FF"/>
                </a:solidFill>
              </a:rPr>
              <a:t> at both </a:t>
            </a:r>
            <a:r>
              <a:rPr lang="en-US" b="1" i="1" dirty="0" smtClean="0">
                <a:solidFill>
                  <a:srgbClr val="0000FF"/>
                </a:solidFill>
              </a:rPr>
              <a:t>testing temperatures and </a:t>
            </a:r>
            <a:r>
              <a:rPr lang="en-US" b="1" i="1" dirty="0">
                <a:solidFill>
                  <a:srgbClr val="0000FF"/>
                </a:solidFill>
              </a:rPr>
              <a:t>practically </a:t>
            </a:r>
            <a:r>
              <a:rPr lang="en-US" b="1" i="1" dirty="0" smtClean="0">
                <a:solidFill>
                  <a:srgbClr val="0000FF"/>
                </a:solidFill>
              </a:rPr>
              <a:t>does </a:t>
            </a:r>
            <a:r>
              <a:rPr lang="en-US" b="1" i="1" dirty="0">
                <a:solidFill>
                  <a:srgbClr val="0000FF"/>
                </a:solidFill>
              </a:rPr>
              <a:t>not change </a:t>
            </a:r>
            <a:r>
              <a:rPr lang="en-US" b="1" i="1" dirty="0" smtClean="0">
                <a:solidFill>
                  <a:srgbClr val="0000FF"/>
                </a:solidFill>
              </a:rPr>
              <a:t>during </a:t>
            </a:r>
            <a:r>
              <a:rPr lang="en-US" b="1" i="1" dirty="0">
                <a:solidFill>
                  <a:srgbClr val="0000FF"/>
                </a:solidFill>
              </a:rPr>
              <a:t>tests of </a:t>
            </a:r>
            <a:r>
              <a:rPr lang="en-US" b="1" i="1" dirty="0" err="1" smtClean="0">
                <a:solidFill>
                  <a:srgbClr val="0000FF"/>
                </a:solidFill>
              </a:rPr>
              <a:t>unirradiated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MgO</a:t>
            </a:r>
            <a:r>
              <a:rPr lang="en-US" b="1" i="1" dirty="0" smtClean="0">
                <a:solidFill>
                  <a:srgbClr val="0000FF"/>
                </a:solidFill>
              </a:rPr>
              <a:t> samples in </a:t>
            </a:r>
            <a:r>
              <a:rPr lang="en-US" b="1" i="1" dirty="0">
                <a:solidFill>
                  <a:srgbClr val="0000FF"/>
                </a:solidFill>
              </a:rPr>
              <a:t>the same environments. </a:t>
            </a:r>
            <a:endParaRPr lang="en-US" b="1" i="1" dirty="0" smtClean="0">
              <a:solidFill>
                <a:srgbClr val="0000FF"/>
              </a:solidFill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rgbClr val="0000FF"/>
                </a:solidFill>
              </a:rPr>
              <a:t>Additives of </a:t>
            </a:r>
            <a:r>
              <a:rPr lang="en-US" b="1" i="1" dirty="0" smtClean="0">
                <a:solidFill>
                  <a:srgbClr val="0000FF"/>
                </a:solidFill>
              </a:rPr>
              <a:t>0.5 </a:t>
            </a:r>
            <a:r>
              <a:rPr lang="en-US" b="1" i="1" dirty="0">
                <a:solidFill>
                  <a:srgbClr val="0000FF"/>
                </a:solidFill>
              </a:rPr>
              <a:t>% </a:t>
            </a:r>
            <a:r>
              <a:rPr lang="en-US" b="1" i="1" dirty="0" smtClean="0">
                <a:solidFill>
                  <a:srgbClr val="0000FF"/>
                </a:solidFill>
              </a:rPr>
              <a:t>mole of </a:t>
            </a:r>
            <a:r>
              <a:rPr lang="en-US" b="1" i="1" dirty="0">
                <a:solidFill>
                  <a:srgbClr val="0000FF"/>
                </a:solidFill>
              </a:rPr>
              <a:t>UCl</a:t>
            </a:r>
            <a:r>
              <a:rPr lang="en-US" b="1" i="1" baseline="-25000" dirty="0">
                <a:solidFill>
                  <a:srgbClr val="0000FF"/>
                </a:solidFill>
              </a:rPr>
              <a:t>3</a:t>
            </a:r>
            <a:r>
              <a:rPr lang="en-US" b="1" i="1" dirty="0">
                <a:solidFill>
                  <a:srgbClr val="0000FF"/>
                </a:solidFill>
              </a:rPr>
              <a:t> in </a:t>
            </a:r>
            <a:r>
              <a:rPr lang="en-US" b="1" i="1" dirty="0" smtClean="0">
                <a:solidFill>
                  <a:srgbClr val="0000FF"/>
                </a:solidFill>
              </a:rPr>
              <a:t>molten </a:t>
            </a:r>
            <a:r>
              <a:rPr lang="en-US" b="1" i="1" dirty="0" err="1">
                <a:solidFill>
                  <a:srgbClr val="0000FF"/>
                </a:solidFill>
              </a:rPr>
              <a:t>LiCl</a:t>
            </a:r>
            <a:r>
              <a:rPr lang="en-US" b="1" i="1" dirty="0">
                <a:solidFill>
                  <a:srgbClr val="0000FF"/>
                </a:solidFill>
              </a:rPr>
              <a:t> at 650 </a:t>
            </a:r>
            <a:r>
              <a:rPr lang="en-US" b="1" i="1" baseline="30000" dirty="0" err="1" smtClean="0">
                <a:solidFill>
                  <a:srgbClr val="0000FF"/>
                </a:solidFill>
              </a:rPr>
              <a:t>o</a:t>
            </a:r>
            <a:r>
              <a:rPr lang="en-US" b="1" i="1" dirty="0" err="1" smtClean="0">
                <a:solidFill>
                  <a:srgbClr val="0000FF"/>
                </a:solidFill>
              </a:rPr>
              <a:t>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and </a:t>
            </a:r>
            <a:r>
              <a:rPr lang="en-US" b="1" i="1" dirty="0" smtClean="0">
                <a:solidFill>
                  <a:srgbClr val="0000FF"/>
                </a:solidFill>
              </a:rPr>
              <a:t>0.25 </a:t>
            </a:r>
            <a:r>
              <a:rPr lang="en-US" b="1" i="1" dirty="0">
                <a:solidFill>
                  <a:srgbClr val="0000FF"/>
                </a:solidFill>
              </a:rPr>
              <a:t>% </a:t>
            </a:r>
            <a:r>
              <a:rPr lang="en-US" b="1" i="1" dirty="0" smtClean="0">
                <a:solidFill>
                  <a:srgbClr val="0000FF"/>
                </a:solidFill>
              </a:rPr>
              <a:t>mole of </a:t>
            </a:r>
            <a:r>
              <a:rPr lang="en-US" b="1" i="1" dirty="0">
                <a:solidFill>
                  <a:srgbClr val="0000FF"/>
                </a:solidFill>
              </a:rPr>
              <a:t>UCl</a:t>
            </a:r>
            <a:r>
              <a:rPr lang="en-US" b="1" i="1" baseline="-25000" dirty="0">
                <a:solidFill>
                  <a:srgbClr val="0000FF"/>
                </a:solidFill>
              </a:rPr>
              <a:t>3</a:t>
            </a:r>
            <a:r>
              <a:rPr lang="en-US" b="1" i="1" dirty="0">
                <a:solidFill>
                  <a:srgbClr val="0000FF"/>
                </a:solidFill>
              </a:rPr>
              <a:t> at 750 </a:t>
            </a:r>
            <a:r>
              <a:rPr lang="en-US" b="1" i="1" baseline="30000" dirty="0" err="1" smtClean="0">
                <a:solidFill>
                  <a:srgbClr val="0000FF"/>
                </a:solidFill>
              </a:rPr>
              <a:t>o</a:t>
            </a:r>
            <a:r>
              <a:rPr lang="en-US" b="1" i="1" dirty="0" err="1" smtClean="0">
                <a:solidFill>
                  <a:srgbClr val="0000FF"/>
                </a:solidFill>
              </a:rPr>
              <a:t>C</a:t>
            </a:r>
            <a:r>
              <a:rPr lang="en-US" b="1" i="1" dirty="0" smtClean="0">
                <a:solidFill>
                  <a:srgbClr val="0000FF"/>
                </a:solidFill>
              </a:rPr>
              <a:t> almost do </a:t>
            </a:r>
            <a:r>
              <a:rPr lang="en-US" b="1" i="1" dirty="0">
                <a:solidFill>
                  <a:srgbClr val="0000FF"/>
                </a:solidFill>
              </a:rPr>
              <a:t>not </a:t>
            </a:r>
            <a:r>
              <a:rPr lang="en-US" b="1" i="1" dirty="0" smtClean="0">
                <a:solidFill>
                  <a:srgbClr val="0000FF"/>
                </a:solidFill>
              </a:rPr>
              <a:t>change ultimate </a:t>
            </a:r>
            <a:r>
              <a:rPr lang="en-US" b="1" i="1" dirty="0">
                <a:solidFill>
                  <a:srgbClr val="0000FF"/>
                </a:solidFill>
              </a:rPr>
              <a:t>compression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strength </a:t>
            </a:r>
            <a:r>
              <a:rPr lang="en-US" b="1" i="1" dirty="0" smtClean="0">
                <a:solidFill>
                  <a:srgbClr val="0000FF"/>
                </a:solidFill>
              </a:rPr>
              <a:t>of </a:t>
            </a:r>
            <a:r>
              <a:rPr lang="en-US" b="1" i="1" dirty="0">
                <a:solidFill>
                  <a:srgbClr val="0000FF"/>
                </a:solidFill>
              </a:rPr>
              <a:t>irradiated and </a:t>
            </a:r>
            <a:r>
              <a:rPr lang="en-US" b="1" i="1" dirty="0" err="1" smtClean="0">
                <a:solidFill>
                  <a:srgbClr val="0000FF"/>
                </a:solidFill>
              </a:rPr>
              <a:t>unirradiated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MgO</a:t>
            </a:r>
            <a:r>
              <a:rPr lang="en-US" b="1" i="1" dirty="0" smtClean="0">
                <a:solidFill>
                  <a:srgbClr val="0000FF"/>
                </a:solidFill>
              </a:rPr>
              <a:t> samples. </a:t>
            </a:r>
            <a:r>
              <a:rPr lang="en-US" b="1" i="1" dirty="0">
                <a:solidFill>
                  <a:srgbClr val="0000FF"/>
                </a:solidFill>
              </a:rPr>
              <a:t>With </a:t>
            </a:r>
            <a:r>
              <a:rPr lang="en-US" b="1" i="1" dirty="0" smtClean="0">
                <a:solidFill>
                  <a:srgbClr val="0000FF"/>
                </a:solidFill>
              </a:rPr>
              <a:t>increasing UCl</a:t>
            </a:r>
            <a:r>
              <a:rPr lang="en-US" b="1" i="1" baseline="-25000" dirty="0" smtClean="0">
                <a:solidFill>
                  <a:srgbClr val="0000FF"/>
                </a:solidFill>
              </a:rPr>
              <a:t>3</a:t>
            </a:r>
            <a:r>
              <a:rPr lang="en-US" b="1" i="1" dirty="0" smtClean="0">
                <a:solidFill>
                  <a:srgbClr val="0000FF"/>
                </a:solidFill>
              </a:rPr>
              <a:t> concentration to 0.5 % mole </a:t>
            </a:r>
            <a:r>
              <a:rPr lang="en-US" b="1" i="1" dirty="0">
                <a:solidFill>
                  <a:srgbClr val="0000FF"/>
                </a:solidFill>
              </a:rPr>
              <a:t>in </a:t>
            </a:r>
            <a:r>
              <a:rPr lang="en-US" b="1" i="1" dirty="0" err="1" smtClean="0">
                <a:solidFill>
                  <a:srgbClr val="0000FF"/>
                </a:solidFill>
              </a:rPr>
              <a:t>LiCl</a:t>
            </a:r>
            <a:r>
              <a:rPr lang="en-US" b="1" i="1" dirty="0" smtClean="0">
                <a:solidFill>
                  <a:srgbClr val="0000FF"/>
                </a:solidFill>
              </a:rPr>
              <a:t> molten </a:t>
            </a:r>
            <a:r>
              <a:rPr lang="en-US" b="1" i="1" dirty="0">
                <a:solidFill>
                  <a:srgbClr val="0000FF"/>
                </a:solidFill>
              </a:rPr>
              <a:t>salts </a:t>
            </a:r>
            <a:r>
              <a:rPr lang="en-US" b="1" i="1" dirty="0" smtClean="0">
                <a:solidFill>
                  <a:srgbClr val="0000FF"/>
                </a:solidFill>
              </a:rPr>
              <a:t>at </a:t>
            </a:r>
            <a:r>
              <a:rPr lang="en-US" b="1" i="1" dirty="0">
                <a:solidFill>
                  <a:srgbClr val="0000FF"/>
                </a:solidFill>
              </a:rPr>
              <a:t>750 </a:t>
            </a:r>
            <a:r>
              <a:rPr lang="en-US" b="1" i="1" baseline="30000" dirty="0" err="1" smtClean="0">
                <a:solidFill>
                  <a:srgbClr val="0000FF"/>
                </a:solidFill>
              </a:rPr>
              <a:t>o</a:t>
            </a:r>
            <a:r>
              <a:rPr lang="en-US" b="1" i="1" dirty="0" err="1" smtClean="0">
                <a:solidFill>
                  <a:srgbClr val="0000FF"/>
                </a:solidFill>
              </a:rPr>
              <a:t>C</a:t>
            </a:r>
            <a:r>
              <a:rPr lang="en-US" b="1" i="1" dirty="0">
                <a:solidFill>
                  <a:srgbClr val="0000FF"/>
                </a:solidFill>
              </a:rPr>
              <a:t> ultimate compression strength </a:t>
            </a:r>
            <a:r>
              <a:rPr lang="en-US" b="1" i="1" dirty="0" smtClean="0">
                <a:solidFill>
                  <a:srgbClr val="0000FF"/>
                </a:solidFill>
              </a:rPr>
              <a:t>of irradiated </a:t>
            </a:r>
            <a:r>
              <a:rPr lang="en-US" b="1" i="1" dirty="0">
                <a:solidFill>
                  <a:srgbClr val="0000FF"/>
                </a:solidFill>
              </a:rPr>
              <a:t>samples of </a:t>
            </a:r>
            <a:r>
              <a:rPr lang="en-US" b="1" i="1" dirty="0" err="1" smtClean="0">
                <a:solidFill>
                  <a:srgbClr val="0000FF"/>
                </a:solidFill>
              </a:rPr>
              <a:t>MgO</a:t>
            </a:r>
            <a:r>
              <a:rPr lang="en-US" b="1" i="1" dirty="0" smtClean="0">
                <a:solidFill>
                  <a:srgbClr val="0000FF"/>
                </a:solidFill>
              </a:rPr>
              <a:t> ceramics decreases by </a:t>
            </a:r>
            <a:r>
              <a:rPr lang="en-US" b="1" i="1" dirty="0">
                <a:solidFill>
                  <a:srgbClr val="0000FF"/>
                </a:solidFill>
              </a:rPr>
              <a:t>~15 </a:t>
            </a:r>
            <a:r>
              <a:rPr lang="en-US" b="1" i="1" dirty="0" smtClean="0">
                <a:solidFill>
                  <a:srgbClr val="0000FF"/>
                </a:solidFill>
              </a:rPr>
              <a:t>%.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2409" y="-4421"/>
            <a:ext cx="5832648" cy="98488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Выводы </a:t>
            </a:r>
            <a:r>
              <a:rPr lang="ru-RU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(</a:t>
            </a:r>
            <a:r>
              <a:rPr lang="en-US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4</a:t>
            </a:r>
            <a:r>
              <a:rPr lang="ru-RU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/</a:t>
            </a:r>
            <a:r>
              <a:rPr lang="en-US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4</a:t>
            </a:r>
            <a:r>
              <a:rPr lang="ru-RU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)</a:t>
            </a:r>
            <a:endParaRPr lang="en-US" altLang="ru-RU" sz="3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3200" b="1" i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Conclusions (4/4)</a:t>
            </a:r>
            <a:endParaRPr lang="en-US" altLang="ru-RU" sz="3200" b="1" i="1" spc="50" baseline="-2500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82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4953000" y="1828800"/>
            <a:ext cx="2286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1200">
              <a:solidFill>
                <a:srgbClr val="414142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07504" y="2564904"/>
            <a:ext cx="8914334" cy="7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63" lvl="1" indent="0" algn="ctr" eaLnBrk="1" hangingPunct="1">
              <a:buFontTx/>
              <a:buNone/>
            </a:pPr>
            <a:r>
              <a:rPr lang="en-US" altLang="ru-RU" sz="5400" b="1" kern="0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THANKS FOR ATTENTION</a:t>
            </a:r>
            <a:endParaRPr lang="ru-RU" altLang="ru-RU" sz="5400" b="1" kern="0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lvl="1" algn="ctr" eaLnBrk="1" hangingPunct="1">
              <a:buFont typeface="Wingdings" panose="05000000000000000000" pitchFamily="2" charset="2"/>
              <a:buChar char="Ø"/>
            </a:pPr>
            <a:endParaRPr lang="en-US" altLang="ru-RU" sz="5400" b="1" kern="0" dirty="0" smtClean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lvl="1" algn="ctr" eaLnBrk="1" hangingPunct="1">
              <a:buFont typeface="Wingdings" pitchFamily="2" charset="2"/>
              <a:buNone/>
            </a:pPr>
            <a:endParaRPr lang="en-US" altLang="ru-RU" sz="5400" b="1" kern="0" dirty="0" smtClean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25B5F-4073-4A47-B06C-277525CC4BD9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29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46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3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2288" y="964149"/>
            <a:ext cx="87849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000" b="1" dirty="0" smtClean="0">
                <a:solidFill>
                  <a:srgbClr val="002060"/>
                </a:solidFill>
              </a:rPr>
              <a:t>В качестве одного из </a:t>
            </a:r>
            <a:r>
              <a:rPr lang="ru-RU" sz="2000" b="1" dirty="0" err="1" smtClean="0">
                <a:solidFill>
                  <a:srgbClr val="002060"/>
                </a:solidFill>
              </a:rPr>
              <a:t>кандидатных</a:t>
            </a:r>
            <a:r>
              <a:rPr lang="ru-RU" sz="2000" b="1" dirty="0" smtClean="0">
                <a:solidFill>
                  <a:srgbClr val="002060"/>
                </a:solidFill>
              </a:rPr>
              <a:t> материалов этих аппаратов предполагается использование керамики из </a:t>
            </a:r>
            <a:r>
              <a:rPr lang="en-US" sz="2000" b="1" dirty="0" err="1" smtClean="0">
                <a:solidFill>
                  <a:srgbClr val="002060"/>
                </a:solidFill>
              </a:rPr>
              <a:t>MgO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indent="361950"/>
            <a:r>
              <a:rPr lang="ru-RU" sz="2000" b="1" dirty="0">
                <a:solidFill>
                  <a:srgbClr val="002060"/>
                </a:solidFill>
              </a:rPr>
              <a:t>Однако данные о коррозионной и механической стойкости керамики </a:t>
            </a:r>
            <a:r>
              <a:rPr lang="ru-RU" sz="2000" b="1" dirty="0" err="1">
                <a:solidFill>
                  <a:srgbClr val="002060"/>
                </a:solidFill>
              </a:rPr>
              <a:t>MgO</a:t>
            </a:r>
            <a:r>
              <a:rPr lang="ru-RU" sz="2000" b="1" dirty="0">
                <a:solidFill>
                  <a:srgbClr val="002060"/>
                </a:solidFill>
              </a:rPr>
              <a:t> в расплавах солей щелочных металлов в литературе практически отсутствуют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indent="361950"/>
            <a:r>
              <a:rPr lang="ru-RU" sz="2000" b="1" dirty="0">
                <a:solidFill>
                  <a:srgbClr val="002060"/>
                </a:solidFill>
              </a:rPr>
              <a:t>В этой связи </a:t>
            </a:r>
            <a:r>
              <a:rPr lang="ru-RU" sz="2000" b="1" dirty="0" smtClean="0">
                <a:solidFill>
                  <a:srgbClr val="002060"/>
                </a:solidFill>
              </a:rPr>
              <a:t>целью исследований является определение влияния </a:t>
            </a:r>
            <a:r>
              <a:rPr lang="ru-RU" sz="2000" b="1" dirty="0">
                <a:solidFill>
                  <a:srgbClr val="002060"/>
                </a:solidFill>
              </a:rPr>
              <a:t>температуры и состава расплавов солей щелочных металлов на коррозионную и механическую стойкость образцов керамики </a:t>
            </a:r>
            <a:r>
              <a:rPr lang="ru-RU" sz="2000" b="1" dirty="0" err="1">
                <a:solidFill>
                  <a:srgbClr val="002060"/>
                </a:solidFill>
              </a:rPr>
              <a:t>MgO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indent="361950"/>
            <a:r>
              <a:rPr lang="en-US" sz="20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2000" b="1" i="1" dirty="0" smtClean="0">
                <a:solidFill>
                  <a:srgbClr val="0000FF"/>
                </a:solidFill>
              </a:rPr>
              <a:t> ceramics is </a:t>
            </a:r>
            <a:r>
              <a:rPr lang="en-US" sz="2000" b="1" i="1" dirty="0">
                <a:solidFill>
                  <a:srgbClr val="0000FF"/>
                </a:solidFill>
              </a:rPr>
              <a:t>supposed to be used as one of </a:t>
            </a:r>
            <a:r>
              <a:rPr lang="en-US" sz="2000" b="1" i="1" dirty="0" smtClean="0">
                <a:solidFill>
                  <a:srgbClr val="0000FF"/>
                </a:solidFill>
              </a:rPr>
              <a:t>candidate materials for </a:t>
            </a:r>
            <a:r>
              <a:rPr lang="en-US" sz="2000" b="1" i="1" dirty="0">
                <a:solidFill>
                  <a:srgbClr val="0000FF"/>
                </a:solidFill>
              </a:rPr>
              <a:t>these </a:t>
            </a:r>
            <a:r>
              <a:rPr lang="en-US" sz="2000" b="1" i="1" dirty="0" smtClean="0">
                <a:solidFill>
                  <a:srgbClr val="0000FF"/>
                </a:solidFill>
              </a:rPr>
              <a:t>devices.</a:t>
            </a:r>
          </a:p>
          <a:p>
            <a:pPr indent="361950"/>
            <a:r>
              <a:rPr lang="en-US" sz="2000" b="1" i="1" dirty="0" smtClean="0">
                <a:solidFill>
                  <a:srgbClr val="0000FF"/>
                </a:solidFill>
              </a:rPr>
              <a:t>However, there are almost no </a:t>
            </a:r>
            <a:r>
              <a:rPr lang="en-US" sz="2000" b="1" i="1" dirty="0">
                <a:solidFill>
                  <a:srgbClr val="0000FF"/>
                </a:solidFill>
              </a:rPr>
              <a:t>data </a:t>
            </a:r>
            <a:r>
              <a:rPr lang="en-US" sz="2000" b="1" i="1" dirty="0" smtClean="0">
                <a:solidFill>
                  <a:srgbClr val="0000FF"/>
                </a:solidFill>
              </a:rPr>
              <a:t>on corrosion </a:t>
            </a:r>
            <a:r>
              <a:rPr lang="en-US" sz="2000" b="1" i="1" dirty="0">
                <a:solidFill>
                  <a:srgbClr val="0000FF"/>
                </a:solidFill>
              </a:rPr>
              <a:t>and mechanical </a:t>
            </a:r>
            <a:r>
              <a:rPr lang="en-US" sz="2000" b="1" i="1" dirty="0" smtClean="0">
                <a:solidFill>
                  <a:srgbClr val="0000FF"/>
                </a:solidFill>
              </a:rPr>
              <a:t>resistance </a:t>
            </a:r>
            <a:r>
              <a:rPr lang="en-US" sz="2000" b="1" i="1" dirty="0">
                <a:solidFill>
                  <a:srgbClr val="0000FF"/>
                </a:solidFill>
              </a:rPr>
              <a:t>of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2000" b="1" i="1" dirty="0" smtClean="0">
                <a:solidFill>
                  <a:srgbClr val="0000FF"/>
                </a:solidFill>
              </a:rPr>
              <a:t> ceramics in molten </a:t>
            </a:r>
            <a:r>
              <a:rPr lang="en-US" sz="2000" b="1" i="1" dirty="0">
                <a:solidFill>
                  <a:srgbClr val="0000FF"/>
                </a:solidFill>
              </a:rPr>
              <a:t>salts of alkaline metals </a:t>
            </a:r>
            <a:r>
              <a:rPr lang="en-US" sz="2000" b="1" i="1" dirty="0" smtClean="0">
                <a:solidFill>
                  <a:srgbClr val="0000FF"/>
                </a:solidFill>
              </a:rPr>
              <a:t>in </a:t>
            </a:r>
            <a:r>
              <a:rPr lang="en-US" sz="2000" b="1" i="1" dirty="0">
                <a:solidFill>
                  <a:srgbClr val="0000FF"/>
                </a:solidFill>
              </a:rPr>
              <a:t>the </a:t>
            </a:r>
            <a:r>
              <a:rPr lang="en-US" sz="2000" b="1" i="1" dirty="0" smtClean="0">
                <a:solidFill>
                  <a:srgbClr val="0000FF"/>
                </a:solidFill>
              </a:rPr>
              <a:t>literature.</a:t>
            </a:r>
            <a:endParaRPr lang="en-US" sz="2000" b="1" i="1" dirty="0">
              <a:solidFill>
                <a:srgbClr val="0000FF"/>
              </a:solidFill>
            </a:endParaRPr>
          </a:p>
          <a:p>
            <a:pPr indent="361950"/>
            <a:r>
              <a:rPr lang="en-US" sz="2000" b="1" i="1" dirty="0">
                <a:solidFill>
                  <a:srgbClr val="0000FF"/>
                </a:solidFill>
              </a:rPr>
              <a:t>Thereupon the purpose of researches is </a:t>
            </a:r>
            <a:r>
              <a:rPr lang="en-US" sz="2000" b="1" i="1" dirty="0" smtClean="0">
                <a:solidFill>
                  <a:srgbClr val="0000FF"/>
                </a:solidFill>
              </a:rPr>
              <a:t>to define the </a:t>
            </a:r>
            <a:r>
              <a:rPr lang="en-US" sz="2000" b="1" i="1" dirty="0">
                <a:solidFill>
                  <a:srgbClr val="0000FF"/>
                </a:solidFill>
              </a:rPr>
              <a:t>influence of temperature and structure </a:t>
            </a:r>
            <a:r>
              <a:rPr lang="en-US" sz="2000" b="1" i="1" dirty="0" smtClean="0">
                <a:solidFill>
                  <a:srgbClr val="0000FF"/>
                </a:solidFill>
              </a:rPr>
              <a:t>of molten </a:t>
            </a:r>
            <a:r>
              <a:rPr lang="en-US" sz="2000" b="1" i="1" dirty="0">
                <a:solidFill>
                  <a:srgbClr val="0000FF"/>
                </a:solidFill>
              </a:rPr>
              <a:t>salts of alkaline metals on corrosion and mechanical </a:t>
            </a:r>
            <a:r>
              <a:rPr lang="en-US" sz="2000" b="1" i="1" dirty="0" smtClean="0">
                <a:solidFill>
                  <a:srgbClr val="0000FF"/>
                </a:solidFill>
              </a:rPr>
              <a:t>resistance </a:t>
            </a:r>
            <a:r>
              <a:rPr lang="en-US" sz="2000" b="1" i="1" dirty="0">
                <a:solidFill>
                  <a:srgbClr val="0000FF"/>
                </a:solidFill>
              </a:rPr>
              <a:t>of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2000" b="1" i="1" dirty="0" smtClean="0">
                <a:solidFill>
                  <a:srgbClr val="0000FF"/>
                </a:solidFill>
              </a:rPr>
              <a:t> ceramics samples.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17296" y="-57581"/>
            <a:ext cx="735171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Введение (</a:t>
            </a:r>
            <a:r>
              <a:rPr lang="en-US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</a:t>
            </a:r>
            <a:r>
              <a:rPr lang="ru-RU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/2)</a:t>
            </a:r>
            <a:endParaRPr lang="en-US" altLang="ru-RU" sz="3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3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Introduction (2/2)</a:t>
            </a:r>
            <a:endParaRPr lang="ru-RU" altLang="ru-RU" sz="3200" b="1" i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88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7296" y="-57581"/>
            <a:ext cx="735171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Объект исследований</a:t>
            </a:r>
            <a:endParaRPr lang="en-US" altLang="ru-RU" sz="3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3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Study Subject</a:t>
            </a:r>
            <a:endParaRPr lang="ru-RU" altLang="ru-RU" sz="3200" b="1" i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90938"/>
            <a:ext cx="5976664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90000"/>
              </a:lnSpc>
              <a:spcBef>
                <a:spcPts val="300"/>
              </a:spcBef>
            </a:pPr>
            <a:r>
              <a:rPr lang="ru-RU" sz="1500" b="1" dirty="0" smtClean="0">
                <a:solidFill>
                  <a:srgbClr val="002060"/>
                </a:solidFill>
              </a:rPr>
              <a:t>Объект исследований: </a:t>
            </a:r>
          </a:p>
          <a:p>
            <a:pPr marL="0" lvl="1">
              <a:lnSpc>
                <a:spcPct val="90000"/>
              </a:lnSpc>
              <a:spcBef>
                <a:spcPts val="300"/>
              </a:spcBef>
            </a:pP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   - </a:t>
            </a:r>
            <a:r>
              <a:rPr lang="ru-RU" sz="1500" b="1" i="1" dirty="0" smtClean="0">
                <a:solidFill>
                  <a:srgbClr val="002060"/>
                </a:solidFill>
              </a:rPr>
              <a:t>керамика </a:t>
            </a:r>
            <a:r>
              <a:rPr lang="en-US" sz="1500" b="1" i="1" dirty="0" err="1" smtClean="0">
                <a:solidFill>
                  <a:srgbClr val="002060"/>
                </a:solidFill>
              </a:rPr>
              <a:t>MgO</a:t>
            </a:r>
            <a:r>
              <a:rPr lang="ru-RU" sz="1500" b="1" dirty="0" smtClean="0">
                <a:solidFill>
                  <a:srgbClr val="002060"/>
                </a:solidFill>
              </a:rPr>
              <a:t>.</a:t>
            </a:r>
          </a:p>
          <a:p>
            <a:pPr marL="0" lvl="1">
              <a:lnSpc>
                <a:spcPct val="90000"/>
              </a:lnSpc>
              <a:spcBef>
                <a:spcPts val="300"/>
              </a:spcBef>
            </a:pPr>
            <a:r>
              <a:rPr lang="ru-RU" sz="1500" b="1" dirty="0" smtClean="0">
                <a:solidFill>
                  <a:srgbClr val="002060"/>
                </a:solidFill>
              </a:rPr>
              <a:t>Форма образцов: </a:t>
            </a:r>
          </a:p>
          <a:p>
            <a:pPr marL="0" lvl="1">
              <a:lnSpc>
                <a:spcPct val="90000"/>
              </a:lnSpc>
              <a:spcBef>
                <a:spcPts val="300"/>
              </a:spcBef>
            </a:pP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   - </a:t>
            </a:r>
            <a:r>
              <a:rPr lang="ru-RU" sz="1500" b="1" i="1" dirty="0" smtClean="0">
                <a:solidFill>
                  <a:srgbClr val="002060"/>
                </a:solidFill>
              </a:rPr>
              <a:t>цилиндры </a:t>
            </a:r>
            <a:r>
              <a:rPr lang="en-US" sz="1500" b="1" i="1" dirty="0" smtClean="0">
                <a:solidFill>
                  <a:srgbClr val="002060"/>
                </a:solidFill>
              </a:rPr>
              <a:t>Ø</a:t>
            </a:r>
            <a:r>
              <a:rPr lang="ru-RU" sz="1500" b="1" i="1" dirty="0" smtClean="0">
                <a:solidFill>
                  <a:srgbClr val="002060"/>
                </a:solidFill>
              </a:rPr>
              <a:t> </a:t>
            </a:r>
            <a:r>
              <a:rPr lang="en-US" sz="1500" b="1" i="1" dirty="0" smtClean="0">
                <a:solidFill>
                  <a:srgbClr val="002060"/>
                </a:solidFill>
              </a:rPr>
              <a:t>10</a:t>
            </a:r>
            <a:r>
              <a:rPr lang="ru-RU" sz="1500" b="1" i="1" dirty="0" smtClean="0">
                <a:solidFill>
                  <a:srgbClr val="002060"/>
                </a:solidFill>
              </a:rPr>
              <a:t> мм, </a:t>
            </a:r>
            <a:r>
              <a:rPr lang="en-US" sz="1500" b="1" i="1" dirty="0" smtClean="0">
                <a:solidFill>
                  <a:srgbClr val="002060"/>
                </a:solidFill>
              </a:rPr>
              <a:t>H =</a:t>
            </a:r>
            <a:r>
              <a:rPr lang="ru-RU" sz="1500" b="1" i="1" dirty="0" smtClean="0">
                <a:solidFill>
                  <a:srgbClr val="002060"/>
                </a:solidFill>
              </a:rPr>
              <a:t> </a:t>
            </a:r>
            <a:r>
              <a:rPr lang="en-US" sz="1500" b="1" i="1" dirty="0" smtClean="0">
                <a:solidFill>
                  <a:srgbClr val="002060"/>
                </a:solidFill>
              </a:rPr>
              <a:t>10</a:t>
            </a:r>
            <a:r>
              <a:rPr lang="ru-RU" sz="1500" b="1" i="1" dirty="0" smtClean="0">
                <a:solidFill>
                  <a:srgbClr val="002060"/>
                </a:solidFill>
              </a:rPr>
              <a:t> мм</a:t>
            </a:r>
            <a:r>
              <a:rPr lang="ru-RU" sz="1500" b="1" dirty="0" smtClean="0">
                <a:solidFill>
                  <a:srgbClr val="002060"/>
                </a:solidFill>
              </a:rPr>
              <a:t>.</a:t>
            </a:r>
          </a:p>
          <a:p>
            <a:pPr marL="0" lvl="1">
              <a:lnSpc>
                <a:spcPct val="90000"/>
              </a:lnSpc>
              <a:spcBef>
                <a:spcPts val="300"/>
              </a:spcBef>
            </a:pPr>
            <a:r>
              <a:rPr lang="ru-RU" sz="1500" b="1" dirty="0" smtClean="0">
                <a:solidFill>
                  <a:srgbClr val="002060"/>
                </a:solidFill>
              </a:rPr>
              <a:t>Состояние: </a:t>
            </a:r>
          </a:p>
          <a:p>
            <a:pPr marL="0" lvl="1">
              <a:lnSpc>
                <a:spcPct val="90000"/>
              </a:lnSpc>
              <a:spcBef>
                <a:spcPts val="300"/>
              </a:spcBef>
            </a:pP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   - </a:t>
            </a:r>
            <a:r>
              <a:rPr lang="ru-RU" sz="1500" b="1" i="1" dirty="0" smtClean="0">
                <a:solidFill>
                  <a:srgbClr val="002060"/>
                </a:solidFill>
              </a:rPr>
              <a:t>необлученное,</a:t>
            </a:r>
          </a:p>
          <a:p>
            <a:pPr marL="0" lvl="1">
              <a:lnSpc>
                <a:spcPct val="90000"/>
              </a:lnSpc>
              <a:spcBef>
                <a:spcPts val="300"/>
              </a:spcBef>
            </a:pPr>
            <a:r>
              <a:rPr lang="ru-RU" sz="1500" b="1" i="1" dirty="0">
                <a:solidFill>
                  <a:srgbClr val="002060"/>
                </a:solidFill>
              </a:rPr>
              <a:t> </a:t>
            </a:r>
            <a:r>
              <a:rPr lang="ru-RU" sz="1500" b="1" i="1" dirty="0" smtClean="0">
                <a:solidFill>
                  <a:srgbClr val="002060"/>
                </a:solidFill>
              </a:rPr>
              <a:t>   - облученное в </a:t>
            </a:r>
            <a:r>
              <a:rPr lang="en-US" sz="1500" b="1" i="1" dirty="0" smtClean="0">
                <a:solidFill>
                  <a:srgbClr val="002060"/>
                </a:solidFill>
              </a:rPr>
              <a:t>n,</a:t>
            </a:r>
            <a:r>
              <a:rPr lang="ru-RU" sz="1500" b="1" i="1" dirty="0" smtClean="0">
                <a:solidFill>
                  <a:srgbClr val="002060"/>
                </a:solidFill>
              </a:rPr>
              <a:t> </a:t>
            </a:r>
            <a:r>
              <a:rPr lang="el-GR" sz="1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1500" b="1" i="1" dirty="0" smtClean="0">
                <a:solidFill>
                  <a:srgbClr val="002060"/>
                </a:solidFill>
              </a:rPr>
              <a:t> поле до повреждающей дозы  0,4 </a:t>
            </a:r>
            <a:r>
              <a:rPr lang="ru-RU" sz="1500" b="1" i="1" dirty="0" err="1" smtClean="0">
                <a:solidFill>
                  <a:srgbClr val="002060"/>
                </a:solidFill>
              </a:rPr>
              <a:t>МГ</a:t>
            </a:r>
            <a:r>
              <a:rPr lang="ru-RU" sz="1500" b="1" i="1" dirty="0" err="1">
                <a:solidFill>
                  <a:srgbClr val="002060"/>
                </a:solidFill>
              </a:rPr>
              <a:t>р</a:t>
            </a:r>
            <a:r>
              <a:rPr lang="ru-RU" sz="1500" b="1" i="1" dirty="0" smtClean="0">
                <a:solidFill>
                  <a:srgbClr val="002060"/>
                </a:solidFill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587586"/>
              </p:ext>
            </p:extLst>
          </p:nvPr>
        </p:nvGraphicFramePr>
        <p:xfrm>
          <a:off x="212039" y="5085184"/>
          <a:ext cx="8650337" cy="140208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086921"/>
                <a:gridCol w="1093506"/>
                <a:gridCol w="1093506"/>
                <a:gridCol w="1093506"/>
                <a:gridCol w="1093506"/>
                <a:gridCol w="1093506"/>
                <a:gridCol w="1093506"/>
                <a:gridCol w="10023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Mg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Zr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Y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Al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Fe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Si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59.063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39.392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1.268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0</a:t>
                      </a:r>
                      <a:r>
                        <a:rPr lang="en-US" sz="2000" b="1" dirty="0" smtClean="0">
                          <a:effectLst/>
                        </a:rPr>
                        <a:t>.2265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0</a:t>
                      </a:r>
                      <a:r>
                        <a:rPr lang="en-US" sz="2000" b="1" dirty="0" smtClean="0">
                          <a:effectLst/>
                        </a:rPr>
                        <a:t>.01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0</a:t>
                      </a:r>
                      <a:r>
                        <a:rPr lang="en-US" sz="2000" b="1" dirty="0" smtClean="0">
                          <a:effectLst/>
                        </a:rPr>
                        <a:t>.005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0</a:t>
                      </a:r>
                      <a:r>
                        <a:rPr lang="en-US" sz="2000" b="1" dirty="0" smtClean="0">
                          <a:effectLst/>
                        </a:rPr>
                        <a:t>.02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0</a:t>
                      </a:r>
                      <a:r>
                        <a:rPr lang="en-US" sz="2000" b="1" dirty="0" smtClean="0">
                          <a:effectLst/>
                        </a:rPr>
                        <a:t>.005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Cu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As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0</a:t>
                      </a:r>
                      <a:r>
                        <a:rPr lang="en-US" sz="2000" b="1" dirty="0" smtClean="0">
                          <a:effectLst/>
                        </a:rPr>
                        <a:t>.004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0</a:t>
                      </a:r>
                      <a:r>
                        <a:rPr lang="en-US" sz="2000" b="1" dirty="0" smtClean="0">
                          <a:effectLst/>
                        </a:rPr>
                        <a:t>.003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0</a:t>
                      </a:r>
                      <a:r>
                        <a:rPr lang="en-US" sz="2000" b="1" dirty="0" smtClean="0">
                          <a:effectLst/>
                        </a:rPr>
                        <a:t>.</a:t>
                      </a:r>
                      <a:r>
                        <a:rPr lang="ru-RU" sz="2000" b="1" dirty="0" smtClean="0">
                          <a:effectLst/>
                        </a:rPr>
                        <a:t>0</a:t>
                      </a:r>
                      <a:r>
                        <a:rPr lang="en-US" sz="2000" b="1" dirty="0" smtClean="0">
                          <a:effectLst/>
                        </a:rPr>
                        <a:t>02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0</a:t>
                      </a:r>
                      <a:r>
                        <a:rPr lang="en-US" sz="2000" b="1" dirty="0" smtClean="0">
                          <a:effectLst/>
                        </a:rPr>
                        <a:t>.</a:t>
                      </a:r>
                      <a:r>
                        <a:rPr lang="ru-RU" sz="2000" b="1" dirty="0" smtClean="0">
                          <a:effectLst/>
                        </a:rPr>
                        <a:t>0</a:t>
                      </a:r>
                      <a:r>
                        <a:rPr lang="en-US" sz="2000" b="1" dirty="0" smtClean="0">
                          <a:effectLst/>
                        </a:rPr>
                        <a:t>01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0</a:t>
                      </a:r>
                      <a:r>
                        <a:rPr lang="en-US" sz="2000" b="1" dirty="0" smtClean="0">
                          <a:effectLst/>
                        </a:rPr>
                        <a:t>.</a:t>
                      </a:r>
                      <a:r>
                        <a:rPr lang="ru-RU" sz="2000" b="1" dirty="0" smtClean="0">
                          <a:effectLst/>
                        </a:rPr>
                        <a:t>0</a:t>
                      </a:r>
                      <a:r>
                        <a:rPr lang="en-US" sz="2000" b="1" dirty="0" smtClean="0">
                          <a:effectLst/>
                        </a:rPr>
                        <a:t>0065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0</a:t>
                      </a:r>
                      <a:r>
                        <a:rPr lang="en-US" sz="2000" b="1" dirty="0" smtClean="0">
                          <a:effectLst/>
                        </a:rPr>
                        <a:t>.</a:t>
                      </a:r>
                      <a:r>
                        <a:rPr lang="ru-RU" sz="2000" b="1" dirty="0" smtClean="0">
                          <a:effectLst/>
                        </a:rPr>
                        <a:t>0</a:t>
                      </a:r>
                      <a:r>
                        <a:rPr lang="en-US" sz="2000" b="1" dirty="0" smtClean="0">
                          <a:effectLst/>
                        </a:rPr>
                        <a:t>0005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0</a:t>
                      </a:r>
                      <a:r>
                        <a:rPr lang="en-US" sz="2000" b="1" dirty="0" smtClean="0">
                          <a:effectLst/>
                        </a:rPr>
                        <a:t>.</a:t>
                      </a:r>
                      <a:r>
                        <a:rPr lang="ru-RU" sz="2000" b="1" dirty="0" smtClean="0">
                          <a:effectLst/>
                        </a:rPr>
                        <a:t>0</a:t>
                      </a:r>
                      <a:r>
                        <a:rPr lang="en-US" sz="2000" b="1" dirty="0" smtClean="0">
                          <a:effectLst/>
                        </a:rPr>
                        <a:t>0005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3358" y="4509120"/>
            <a:ext cx="8677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Химический состав </a:t>
            </a:r>
            <a:r>
              <a:rPr lang="ru-RU" b="1" dirty="0" smtClean="0">
                <a:solidFill>
                  <a:srgbClr val="002060"/>
                </a:solidFill>
              </a:rPr>
              <a:t>образцов керамики </a:t>
            </a:r>
            <a:r>
              <a:rPr lang="en-US" b="1" dirty="0" err="1" smtClean="0">
                <a:solidFill>
                  <a:srgbClr val="002060"/>
                </a:solidFill>
              </a:rPr>
              <a:t>MgO</a:t>
            </a:r>
            <a:r>
              <a:rPr lang="ru-RU" b="1" dirty="0" smtClean="0">
                <a:solidFill>
                  <a:srgbClr val="002060"/>
                </a:solidFill>
              </a:rPr>
              <a:t>, стабилизированной </a:t>
            </a:r>
            <a:r>
              <a:rPr lang="en-US" b="1" dirty="0" smtClean="0">
                <a:solidFill>
                  <a:srgbClr val="002060"/>
                </a:solidFill>
              </a:rPr>
              <a:t>(</a:t>
            </a:r>
            <a:r>
              <a:rPr lang="en-US" b="1" dirty="0" err="1" smtClean="0">
                <a:solidFill>
                  <a:srgbClr val="002060"/>
                </a:solidFill>
              </a:rPr>
              <a:t>Zr,Y</a:t>
            </a:r>
            <a:r>
              <a:rPr lang="en-US" b="1" dirty="0" smtClean="0">
                <a:solidFill>
                  <a:srgbClr val="002060"/>
                </a:solidFill>
              </a:rPr>
              <a:t>)O</a:t>
            </a:r>
            <a:r>
              <a:rPr lang="en-US" b="1" baseline="-25000" dirty="0" smtClean="0">
                <a:solidFill>
                  <a:srgbClr val="002060"/>
                </a:solidFill>
              </a:rPr>
              <a:t>2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i="1" dirty="0" smtClean="0">
                <a:solidFill>
                  <a:srgbClr val="0000FF"/>
                </a:solidFill>
              </a:rPr>
              <a:t>Composition of </a:t>
            </a:r>
            <a:r>
              <a:rPr lang="en-US" b="1" i="1" dirty="0" err="1" smtClean="0">
                <a:solidFill>
                  <a:srgbClr val="0000FF"/>
                </a:solidFill>
              </a:rPr>
              <a:t>MgO</a:t>
            </a:r>
            <a:r>
              <a:rPr lang="en-US" b="1" i="1" dirty="0" smtClean="0">
                <a:solidFill>
                  <a:srgbClr val="0000FF"/>
                </a:solidFill>
              </a:rPr>
              <a:t> samples, stabilized by </a:t>
            </a:r>
            <a:r>
              <a:rPr lang="en-US" b="1" i="1" dirty="0">
                <a:solidFill>
                  <a:srgbClr val="0000FF"/>
                </a:solidFill>
              </a:rPr>
              <a:t>(</a:t>
            </a:r>
            <a:r>
              <a:rPr lang="en-US" b="1" i="1" dirty="0" err="1">
                <a:solidFill>
                  <a:srgbClr val="0000FF"/>
                </a:solidFill>
              </a:rPr>
              <a:t>Zr,Y</a:t>
            </a:r>
            <a:r>
              <a:rPr lang="en-US" b="1" i="1" dirty="0">
                <a:solidFill>
                  <a:srgbClr val="0000FF"/>
                </a:solidFill>
              </a:rPr>
              <a:t>)O</a:t>
            </a:r>
            <a:r>
              <a:rPr lang="en-US" b="1" i="1" baseline="-25000" dirty="0">
                <a:solidFill>
                  <a:srgbClr val="0000FF"/>
                </a:solidFill>
              </a:rPr>
              <a:t>2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1426" y="2662163"/>
            <a:ext cx="172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12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Before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irradiation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3620" y="2662164"/>
            <a:ext cx="173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12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After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irradiation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750" y="990938"/>
            <a:ext cx="1408870" cy="173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166898" y="4487278"/>
            <a:ext cx="8666429" cy="0"/>
          </a:xfrm>
          <a:prstGeom prst="line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917" y="990938"/>
            <a:ext cx="1426362" cy="173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4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898" y="2735562"/>
            <a:ext cx="5976664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90000"/>
              </a:lnSpc>
              <a:spcBef>
                <a:spcPts val="300"/>
              </a:spcBef>
            </a:pPr>
            <a:r>
              <a:rPr lang="en-US" sz="1500" b="1" dirty="0" smtClean="0">
                <a:solidFill>
                  <a:srgbClr val="0000CC"/>
                </a:solidFill>
              </a:rPr>
              <a:t>Study subject</a:t>
            </a:r>
            <a:r>
              <a:rPr lang="ru-RU" sz="1500" b="1" dirty="0" smtClean="0">
                <a:solidFill>
                  <a:srgbClr val="0000CC"/>
                </a:solidFill>
              </a:rPr>
              <a:t>: </a:t>
            </a:r>
          </a:p>
          <a:p>
            <a:pPr marL="0" lvl="1">
              <a:lnSpc>
                <a:spcPct val="90000"/>
              </a:lnSpc>
              <a:spcBef>
                <a:spcPts val="300"/>
              </a:spcBef>
            </a:pPr>
            <a:r>
              <a:rPr lang="ru-RU" sz="1500" b="1" dirty="0">
                <a:solidFill>
                  <a:srgbClr val="0000CC"/>
                </a:solidFill>
              </a:rPr>
              <a:t> </a:t>
            </a:r>
            <a:r>
              <a:rPr lang="ru-RU" sz="1500" b="1" dirty="0" smtClean="0">
                <a:solidFill>
                  <a:srgbClr val="0000CC"/>
                </a:solidFill>
              </a:rPr>
              <a:t>   - </a:t>
            </a:r>
            <a:r>
              <a:rPr lang="en-US" sz="1500" b="1" i="1" dirty="0" err="1" smtClean="0">
                <a:solidFill>
                  <a:srgbClr val="0000CC"/>
                </a:solidFill>
              </a:rPr>
              <a:t>MgO</a:t>
            </a:r>
            <a:r>
              <a:rPr lang="en-US" sz="1500" b="1" i="1" dirty="0" smtClean="0">
                <a:solidFill>
                  <a:srgbClr val="0000CC"/>
                </a:solidFill>
              </a:rPr>
              <a:t> ceramics</a:t>
            </a:r>
            <a:r>
              <a:rPr lang="ru-RU" sz="1500" b="1" i="1" dirty="0" smtClean="0">
                <a:solidFill>
                  <a:srgbClr val="0000CC"/>
                </a:solidFill>
              </a:rPr>
              <a:t>.</a:t>
            </a:r>
          </a:p>
          <a:p>
            <a:pPr marL="0" lvl="1">
              <a:lnSpc>
                <a:spcPct val="90000"/>
              </a:lnSpc>
              <a:spcBef>
                <a:spcPts val="300"/>
              </a:spcBef>
            </a:pPr>
            <a:r>
              <a:rPr lang="en-US" sz="1500" b="1" dirty="0" smtClean="0">
                <a:solidFill>
                  <a:srgbClr val="0000CC"/>
                </a:solidFill>
              </a:rPr>
              <a:t>Sample shape</a:t>
            </a:r>
            <a:r>
              <a:rPr lang="ru-RU" sz="1500" b="1" dirty="0" smtClean="0">
                <a:solidFill>
                  <a:srgbClr val="0000CC"/>
                </a:solidFill>
              </a:rPr>
              <a:t>: </a:t>
            </a:r>
          </a:p>
          <a:p>
            <a:pPr marL="0" lvl="1">
              <a:lnSpc>
                <a:spcPct val="90000"/>
              </a:lnSpc>
              <a:spcBef>
                <a:spcPts val="300"/>
              </a:spcBef>
            </a:pPr>
            <a:r>
              <a:rPr lang="ru-RU" sz="1500" b="1" dirty="0">
                <a:solidFill>
                  <a:srgbClr val="0000CC"/>
                </a:solidFill>
              </a:rPr>
              <a:t> </a:t>
            </a:r>
            <a:r>
              <a:rPr lang="ru-RU" sz="1500" b="1" dirty="0" smtClean="0">
                <a:solidFill>
                  <a:srgbClr val="0000CC"/>
                </a:solidFill>
              </a:rPr>
              <a:t>   - </a:t>
            </a:r>
            <a:r>
              <a:rPr lang="en-US" sz="1500" b="1" i="1" dirty="0" smtClean="0">
                <a:solidFill>
                  <a:srgbClr val="0000CC"/>
                </a:solidFill>
              </a:rPr>
              <a:t>cylinders</a:t>
            </a:r>
            <a:r>
              <a:rPr lang="ru-RU" sz="1500" b="1" i="1" dirty="0" smtClean="0">
                <a:solidFill>
                  <a:srgbClr val="0000CC"/>
                </a:solidFill>
              </a:rPr>
              <a:t> </a:t>
            </a:r>
            <a:r>
              <a:rPr lang="en-US" sz="1500" b="1" i="1" dirty="0" smtClean="0">
                <a:solidFill>
                  <a:srgbClr val="0000CC"/>
                </a:solidFill>
              </a:rPr>
              <a:t>Ø</a:t>
            </a:r>
            <a:r>
              <a:rPr lang="ru-RU" sz="1500" b="1" i="1" dirty="0" smtClean="0">
                <a:solidFill>
                  <a:srgbClr val="0000CC"/>
                </a:solidFill>
              </a:rPr>
              <a:t> </a:t>
            </a:r>
            <a:r>
              <a:rPr lang="en-US" sz="1500" b="1" i="1" dirty="0" smtClean="0">
                <a:solidFill>
                  <a:srgbClr val="0000CC"/>
                </a:solidFill>
              </a:rPr>
              <a:t>10</a:t>
            </a:r>
            <a:r>
              <a:rPr lang="ru-RU" sz="1500" b="1" i="1" dirty="0" smtClean="0">
                <a:solidFill>
                  <a:srgbClr val="0000CC"/>
                </a:solidFill>
              </a:rPr>
              <a:t> </a:t>
            </a:r>
            <a:r>
              <a:rPr lang="en-US" sz="1500" b="1" i="1" dirty="0" smtClean="0">
                <a:solidFill>
                  <a:srgbClr val="0000CC"/>
                </a:solidFill>
              </a:rPr>
              <a:t>mm</a:t>
            </a:r>
            <a:r>
              <a:rPr lang="ru-RU" sz="1500" b="1" i="1" dirty="0" smtClean="0">
                <a:solidFill>
                  <a:srgbClr val="0000CC"/>
                </a:solidFill>
              </a:rPr>
              <a:t>, </a:t>
            </a:r>
            <a:r>
              <a:rPr lang="en-US" sz="1500" b="1" i="1" dirty="0" smtClean="0">
                <a:solidFill>
                  <a:srgbClr val="0000CC"/>
                </a:solidFill>
              </a:rPr>
              <a:t>H =</a:t>
            </a:r>
            <a:r>
              <a:rPr lang="ru-RU" sz="1500" b="1" i="1" dirty="0" smtClean="0">
                <a:solidFill>
                  <a:srgbClr val="0000CC"/>
                </a:solidFill>
              </a:rPr>
              <a:t> </a:t>
            </a:r>
            <a:r>
              <a:rPr lang="en-US" sz="1500" b="1" i="1" dirty="0" smtClean="0">
                <a:solidFill>
                  <a:srgbClr val="0000CC"/>
                </a:solidFill>
              </a:rPr>
              <a:t>10</a:t>
            </a:r>
            <a:r>
              <a:rPr lang="ru-RU" sz="1500" b="1" i="1" dirty="0" smtClean="0">
                <a:solidFill>
                  <a:srgbClr val="0000CC"/>
                </a:solidFill>
              </a:rPr>
              <a:t> </a:t>
            </a:r>
            <a:r>
              <a:rPr lang="en-US" sz="1500" b="1" i="1" dirty="0" smtClean="0">
                <a:solidFill>
                  <a:srgbClr val="0000CC"/>
                </a:solidFill>
              </a:rPr>
              <a:t>mm</a:t>
            </a:r>
            <a:r>
              <a:rPr lang="ru-RU" sz="1500" b="1" dirty="0" smtClean="0">
                <a:solidFill>
                  <a:srgbClr val="0000CC"/>
                </a:solidFill>
              </a:rPr>
              <a:t>.</a:t>
            </a:r>
          </a:p>
          <a:p>
            <a:pPr marL="0" lvl="1">
              <a:lnSpc>
                <a:spcPct val="90000"/>
              </a:lnSpc>
              <a:spcBef>
                <a:spcPts val="300"/>
              </a:spcBef>
            </a:pPr>
            <a:r>
              <a:rPr lang="en-US" sz="1500" b="1" dirty="0" smtClean="0">
                <a:solidFill>
                  <a:srgbClr val="0000CC"/>
                </a:solidFill>
              </a:rPr>
              <a:t>State</a:t>
            </a:r>
            <a:r>
              <a:rPr lang="ru-RU" sz="1500" b="1" dirty="0" smtClean="0">
                <a:solidFill>
                  <a:srgbClr val="0000CC"/>
                </a:solidFill>
              </a:rPr>
              <a:t>: </a:t>
            </a:r>
          </a:p>
          <a:p>
            <a:pPr marL="0" lvl="1">
              <a:lnSpc>
                <a:spcPct val="90000"/>
              </a:lnSpc>
              <a:spcBef>
                <a:spcPts val="300"/>
              </a:spcBef>
            </a:pPr>
            <a:r>
              <a:rPr lang="ru-RU" sz="1500" b="1" dirty="0">
                <a:solidFill>
                  <a:srgbClr val="0000CC"/>
                </a:solidFill>
              </a:rPr>
              <a:t> </a:t>
            </a:r>
            <a:r>
              <a:rPr lang="ru-RU" sz="1500" b="1" dirty="0" smtClean="0">
                <a:solidFill>
                  <a:srgbClr val="0000CC"/>
                </a:solidFill>
              </a:rPr>
              <a:t>   - </a:t>
            </a:r>
            <a:r>
              <a:rPr lang="en-US" sz="1500" b="1" i="1" dirty="0" err="1" smtClean="0">
                <a:solidFill>
                  <a:srgbClr val="0000CC"/>
                </a:solidFill>
              </a:rPr>
              <a:t>unirradited</a:t>
            </a:r>
            <a:r>
              <a:rPr lang="ru-RU" sz="1500" b="1" i="1" dirty="0" smtClean="0">
                <a:solidFill>
                  <a:srgbClr val="0000CC"/>
                </a:solidFill>
              </a:rPr>
              <a:t>,</a:t>
            </a:r>
          </a:p>
          <a:p>
            <a:pPr marL="0" lvl="1">
              <a:lnSpc>
                <a:spcPct val="90000"/>
              </a:lnSpc>
              <a:spcBef>
                <a:spcPts val="300"/>
              </a:spcBef>
            </a:pPr>
            <a:r>
              <a:rPr lang="ru-RU" sz="1500" b="1" i="1" dirty="0">
                <a:solidFill>
                  <a:srgbClr val="0000CC"/>
                </a:solidFill>
              </a:rPr>
              <a:t> </a:t>
            </a:r>
            <a:r>
              <a:rPr lang="ru-RU" sz="1500" b="1" i="1" dirty="0" smtClean="0">
                <a:solidFill>
                  <a:srgbClr val="0000CC"/>
                </a:solidFill>
              </a:rPr>
              <a:t>   - </a:t>
            </a:r>
            <a:r>
              <a:rPr lang="en-US" sz="1500" b="1" i="1" dirty="0" smtClean="0">
                <a:solidFill>
                  <a:srgbClr val="0000CC"/>
                </a:solidFill>
              </a:rPr>
              <a:t>irradiated</a:t>
            </a:r>
            <a:r>
              <a:rPr lang="ru-RU" sz="1500" b="1" i="1" dirty="0" smtClean="0">
                <a:solidFill>
                  <a:srgbClr val="0000CC"/>
                </a:solidFill>
              </a:rPr>
              <a:t> </a:t>
            </a:r>
            <a:r>
              <a:rPr lang="en-US" sz="1500" b="1" i="1" dirty="0" smtClean="0">
                <a:solidFill>
                  <a:srgbClr val="0000CC"/>
                </a:solidFill>
              </a:rPr>
              <a:t>in</a:t>
            </a:r>
            <a:r>
              <a:rPr lang="ru-RU" sz="1500" b="1" i="1" dirty="0" smtClean="0">
                <a:solidFill>
                  <a:srgbClr val="0000CC"/>
                </a:solidFill>
              </a:rPr>
              <a:t> </a:t>
            </a:r>
            <a:r>
              <a:rPr lang="en-US" sz="1500" b="1" i="1" dirty="0" smtClean="0">
                <a:solidFill>
                  <a:srgbClr val="0000CC"/>
                </a:solidFill>
              </a:rPr>
              <a:t>n,</a:t>
            </a:r>
            <a:r>
              <a:rPr lang="ru-RU" sz="1500" b="1" i="1" dirty="0" smtClean="0">
                <a:solidFill>
                  <a:srgbClr val="0000CC"/>
                </a:solidFill>
              </a:rPr>
              <a:t> </a:t>
            </a:r>
            <a:r>
              <a:rPr lang="el-GR" sz="15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1500" b="1" i="1" dirty="0" smtClean="0">
                <a:solidFill>
                  <a:srgbClr val="0000CC"/>
                </a:solidFill>
              </a:rPr>
              <a:t> </a:t>
            </a:r>
            <a:r>
              <a:rPr lang="en-US" sz="1500" b="1" i="1" dirty="0">
                <a:solidFill>
                  <a:srgbClr val="0000CC"/>
                </a:solidFill>
              </a:rPr>
              <a:t>field to a damaging dose </a:t>
            </a:r>
            <a:r>
              <a:rPr lang="en-US" sz="1500" b="1" i="1" dirty="0" smtClean="0">
                <a:solidFill>
                  <a:srgbClr val="0000CC"/>
                </a:solidFill>
              </a:rPr>
              <a:t>0.4 </a:t>
            </a:r>
            <a:r>
              <a:rPr lang="en-US" sz="1500" b="1" i="1" dirty="0" err="1" smtClean="0">
                <a:solidFill>
                  <a:srgbClr val="0000CC"/>
                </a:solidFill>
              </a:rPr>
              <a:t>МGy</a:t>
            </a:r>
            <a:r>
              <a:rPr lang="ru-RU" sz="1500" b="1" i="1" dirty="0" smtClean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8225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ADD5E-6F1A-46B2-A68B-0E8E6802A9FA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5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476" y="925879"/>
            <a:ext cx="88569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Температура испытаний:    650 и 750 </a:t>
            </a:r>
            <a:r>
              <a:rPr lang="ru-RU" b="1" baseline="30000" dirty="0" err="1" smtClean="0">
                <a:solidFill>
                  <a:srgbClr val="002060"/>
                </a:solidFill>
              </a:rPr>
              <a:t>о</a:t>
            </a:r>
            <a:r>
              <a:rPr lang="ru-RU" b="1" dirty="0" err="1" smtClean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Длительность испытаний: 100 ч;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Коррозионные среды:         </a:t>
            </a:r>
            <a:r>
              <a:rPr lang="en-US" b="1" dirty="0" err="1" smtClean="0">
                <a:solidFill>
                  <a:srgbClr val="002060"/>
                </a:solidFill>
              </a:rPr>
              <a:t>LiCl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LiCl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+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en-US" b="1" dirty="0" smtClean="0">
                <a:solidFill>
                  <a:srgbClr val="002060"/>
                </a:solidFill>
              </a:rPr>
              <a:t>1</a:t>
            </a:r>
            <a:r>
              <a:rPr lang="ru-RU" b="1" dirty="0" smtClean="0">
                <a:solidFill>
                  <a:srgbClr val="002060"/>
                </a:solidFill>
              </a:rPr>
              <a:t>-2)</a:t>
            </a:r>
            <a:r>
              <a:rPr lang="en-US" b="1" dirty="0" smtClean="0">
                <a:solidFill>
                  <a:srgbClr val="002060"/>
                </a:solidFill>
              </a:rPr>
              <a:t>%</a:t>
            </a:r>
            <a:r>
              <a:rPr lang="ru-RU" b="1" dirty="0" smtClean="0">
                <a:solidFill>
                  <a:srgbClr val="002060"/>
                </a:solidFill>
              </a:rPr>
              <a:t> моль </a:t>
            </a:r>
            <a:r>
              <a:rPr lang="en-US" b="1" dirty="0" smtClean="0">
                <a:solidFill>
                  <a:srgbClr val="002060"/>
                </a:solidFill>
              </a:rPr>
              <a:t>Li</a:t>
            </a:r>
            <a:r>
              <a:rPr lang="en-US" b="1" baseline="-25000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O;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</a:rPr>
              <a:t>LiCl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+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en-US" b="1" dirty="0" smtClean="0">
                <a:solidFill>
                  <a:srgbClr val="002060"/>
                </a:solidFill>
              </a:rPr>
              <a:t>0,</a:t>
            </a:r>
            <a:r>
              <a:rPr lang="ru-RU" b="1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5</a:t>
            </a:r>
            <a:r>
              <a:rPr lang="ru-RU" b="1" dirty="0" smtClean="0">
                <a:solidFill>
                  <a:srgbClr val="002060"/>
                </a:solidFill>
              </a:rPr>
              <a:t>-1,0)</a:t>
            </a:r>
            <a:r>
              <a:rPr lang="en-US" b="1" dirty="0" smtClean="0">
                <a:solidFill>
                  <a:srgbClr val="002060"/>
                </a:solidFill>
              </a:rPr>
              <a:t>%</a:t>
            </a:r>
            <a:r>
              <a:rPr lang="ru-RU" b="1" dirty="0" smtClean="0">
                <a:solidFill>
                  <a:srgbClr val="002060"/>
                </a:solidFill>
              </a:rPr>
              <a:t> моль </a:t>
            </a:r>
            <a:r>
              <a:rPr lang="en-US" b="1" dirty="0" smtClean="0">
                <a:solidFill>
                  <a:srgbClr val="002060"/>
                </a:solidFill>
              </a:rPr>
              <a:t>UCl</a:t>
            </a:r>
            <a:r>
              <a:rPr lang="en-US" b="1" baseline="-25000" dirty="0" smtClean="0">
                <a:solidFill>
                  <a:srgbClr val="002060"/>
                </a:solidFill>
              </a:rPr>
              <a:t>3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Состояние образцов:           необлученное </a:t>
            </a:r>
            <a:r>
              <a:rPr lang="ru-RU" b="1" dirty="0">
                <a:solidFill>
                  <a:srgbClr val="002060"/>
                </a:solidFill>
              </a:rPr>
              <a:t>и облученное;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Методики:		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     </a:t>
            </a:r>
            <a:r>
              <a:rPr lang="ru-RU" b="1" dirty="0" smtClean="0">
                <a:solidFill>
                  <a:srgbClr val="002060"/>
                </a:solidFill>
              </a:rPr>
              <a:t>Фото, гравиметрия, </a:t>
            </a:r>
            <a:r>
              <a:rPr lang="ru-RU" b="1" dirty="0">
                <a:solidFill>
                  <a:srgbClr val="002060"/>
                </a:solidFill>
              </a:rPr>
              <a:t>РЭМ, </a:t>
            </a:r>
            <a:r>
              <a:rPr lang="ru-RU" b="1" dirty="0" smtClean="0">
                <a:solidFill>
                  <a:srgbClr val="002060"/>
                </a:solidFill>
              </a:rPr>
              <a:t>МРСА</a:t>
            </a:r>
            <a:r>
              <a:rPr lang="en-US" b="1" dirty="0" smtClean="0">
                <a:solidFill>
                  <a:srgbClr val="002060"/>
                </a:solidFill>
              </a:rPr>
              <a:t>,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			            </a:t>
            </a:r>
            <a:r>
              <a:rPr lang="ru-RU" b="1" dirty="0" smtClean="0">
                <a:solidFill>
                  <a:srgbClr val="002060"/>
                </a:solidFill>
              </a:rPr>
              <a:t>нейтронно-активационный анализ,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			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    </a:t>
            </a:r>
            <a:r>
              <a:rPr lang="ru-RU" b="1" dirty="0" smtClean="0">
                <a:solidFill>
                  <a:srgbClr val="002060"/>
                </a:solidFill>
              </a:rPr>
              <a:t> кратковременные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механические испытания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7922" y="19763"/>
            <a:ext cx="79928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Условия испытаний и методики исследований</a:t>
            </a:r>
            <a:endParaRPr lang="en-US" altLang="ru-RU" sz="25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25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Tests condition @ a researches technique</a:t>
            </a:r>
            <a:endParaRPr lang="ru-RU" altLang="ru-RU" sz="2500" b="1" i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922" y="3695868"/>
            <a:ext cx="88569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smtClean="0">
                <a:solidFill>
                  <a:srgbClr val="0000CC"/>
                </a:solidFill>
              </a:rPr>
              <a:t>Testing temperature</a:t>
            </a:r>
            <a:r>
              <a:rPr lang="ru-RU" b="1" i="1" dirty="0" smtClean="0">
                <a:solidFill>
                  <a:srgbClr val="0000CC"/>
                </a:solidFill>
              </a:rPr>
              <a:t>: </a:t>
            </a:r>
            <a:r>
              <a:rPr lang="en-US" b="1" i="1" dirty="0" smtClean="0">
                <a:solidFill>
                  <a:srgbClr val="0000CC"/>
                </a:solidFill>
              </a:rPr>
              <a:t> 	          </a:t>
            </a:r>
            <a:r>
              <a:rPr lang="ru-RU" b="1" i="1" dirty="0" smtClean="0">
                <a:solidFill>
                  <a:srgbClr val="0000CC"/>
                </a:solidFill>
              </a:rPr>
              <a:t> 650 </a:t>
            </a:r>
            <a:r>
              <a:rPr lang="en-US" b="1" i="1" dirty="0" smtClean="0">
                <a:solidFill>
                  <a:srgbClr val="0000CC"/>
                </a:solidFill>
              </a:rPr>
              <a:t>and</a:t>
            </a:r>
            <a:r>
              <a:rPr lang="ru-RU" b="1" i="1" dirty="0" smtClean="0">
                <a:solidFill>
                  <a:srgbClr val="0000CC"/>
                </a:solidFill>
              </a:rPr>
              <a:t> 750 </a:t>
            </a:r>
            <a:r>
              <a:rPr lang="ru-RU" b="1" i="1" baseline="30000" dirty="0" err="1" smtClean="0">
                <a:solidFill>
                  <a:srgbClr val="0000CC"/>
                </a:solidFill>
              </a:rPr>
              <a:t>о</a:t>
            </a:r>
            <a:r>
              <a:rPr lang="ru-RU" b="1" i="1" dirty="0" err="1" smtClean="0">
                <a:solidFill>
                  <a:srgbClr val="0000CC"/>
                </a:solidFill>
              </a:rPr>
              <a:t>С</a:t>
            </a:r>
            <a:r>
              <a:rPr lang="en-US" b="1" i="1" dirty="0" smtClean="0">
                <a:solidFill>
                  <a:srgbClr val="0000CC"/>
                </a:solidFill>
              </a:rPr>
              <a:t>,</a:t>
            </a:r>
            <a:endParaRPr lang="ru-RU" b="1" i="1" dirty="0" smtClean="0">
              <a:solidFill>
                <a:srgbClr val="0000CC"/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smtClean="0">
                <a:solidFill>
                  <a:srgbClr val="0000CC"/>
                </a:solidFill>
              </a:rPr>
              <a:t>Testing time</a:t>
            </a:r>
            <a:r>
              <a:rPr lang="ru-RU" b="1" i="1" dirty="0" smtClean="0">
                <a:solidFill>
                  <a:srgbClr val="0000CC"/>
                </a:solidFill>
              </a:rPr>
              <a:t>: </a:t>
            </a:r>
            <a:r>
              <a:rPr lang="en-US" b="1" i="1" dirty="0" smtClean="0">
                <a:solidFill>
                  <a:srgbClr val="0000CC"/>
                </a:solidFill>
              </a:rPr>
              <a:t>		           </a:t>
            </a:r>
            <a:r>
              <a:rPr lang="ru-RU" b="1" i="1" dirty="0" smtClean="0">
                <a:solidFill>
                  <a:srgbClr val="0000CC"/>
                </a:solidFill>
              </a:rPr>
              <a:t>100 </a:t>
            </a:r>
            <a:r>
              <a:rPr lang="en-US" b="1" i="1" dirty="0" smtClean="0">
                <a:solidFill>
                  <a:srgbClr val="0000CC"/>
                </a:solidFill>
              </a:rPr>
              <a:t>h,</a:t>
            </a:r>
            <a:endParaRPr lang="ru-RU" b="1" i="1" dirty="0" smtClean="0">
              <a:solidFill>
                <a:srgbClr val="0000CC"/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>
                <a:solidFill>
                  <a:srgbClr val="0000CC"/>
                </a:solidFill>
              </a:rPr>
              <a:t>Corrosion environments</a:t>
            </a:r>
            <a:r>
              <a:rPr lang="ru-RU" b="1" i="1" dirty="0" smtClean="0">
                <a:solidFill>
                  <a:srgbClr val="0000CC"/>
                </a:solidFill>
              </a:rPr>
              <a:t>:      </a:t>
            </a:r>
            <a:r>
              <a:rPr lang="en-US" b="1" i="1" dirty="0" err="1" smtClean="0">
                <a:solidFill>
                  <a:srgbClr val="0000CC"/>
                </a:solidFill>
              </a:rPr>
              <a:t>LiCl</a:t>
            </a:r>
            <a:r>
              <a:rPr lang="en-US" b="1" i="1" dirty="0" smtClean="0">
                <a:solidFill>
                  <a:srgbClr val="0000CC"/>
                </a:solidFill>
              </a:rPr>
              <a:t>, </a:t>
            </a:r>
            <a:r>
              <a:rPr lang="en-US" b="1" i="1" dirty="0" err="1" smtClean="0">
                <a:solidFill>
                  <a:srgbClr val="0000CC"/>
                </a:solidFill>
              </a:rPr>
              <a:t>LiCl</a:t>
            </a:r>
            <a:r>
              <a:rPr lang="ru-RU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smtClean="0">
                <a:solidFill>
                  <a:srgbClr val="0000CC"/>
                </a:solidFill>
              </a:rPr>
              <a:t>+</a:t>
            </a:r>
            <a:r>
              <a:rPr lang="ru-RU" b="1" i="1" dirty="0" smtClean="0">
                <a:solidFill>
                  <a:srgbClr val="0000CC"/>
                </a:solidFill>
              </a:rPr>
              <a:t> (</a:t>
            </a:r>
            <a:r>
              <a:rPr lang="en-US" b="1" i="1" dirty="0" smtClean="0">
                <a:solidFill>
                  <a:srgbClr val="0000CC"/>
                </a:solidFill>
              </a:rPr>
              <a:t>1</a:t>
            </a:r>
            <a:r>
              <a:rPr lang="ru-RU" b="1" i="1" dirty="0" smtClean="0">
                <a:solidFill>
                  <a:srgbClr val="0000CC"/>
                </a:solidFill>
              </a:rPr>
              <a:t>-2)</a:t>
            </a:r>
            <a:r>
              <a:rPr lang="en-US" b="1" i="1" dirty="0" smtClean="0">
                <a:solidFill>
                  <a:srgbClr val="0000CC"/>
                </a:solidFill>
              </a:rPr>
              <a:t>%</a:t>
            </a:r>
            <a:r>
              <a:rPr lang="ru-RU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smtClean="0">
                <a:solidFill>
                  <a:srgbClr val="0000CC"/>
                </a:solidFill>
              </a:rPr>
              <a:t>mole</a:t>
            </a:r>
            <a:r>
              <a:rPr lang="ru-RU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smtClean="0">
                <a:solidFill>
                  <a:srgbClr val="0000CC"/>
                </a:solidFill>
              </a:rPr>
              <a:t>Li</a:t>
            </a:r>
            <a:r>
              <a:rPr lang="en-US" b="1" i="1" baseline="-25000" dirty="0" smtClean="0">
                <a:solidFill>
                  <a:srgbClr val="0000CC"/>
                </a:solidFill>
              </a:rPr>
              <a:t>2</a:t>
            </a:r>
            <a:r>
              <a:rPr lang="en-US" b="1" i="1" dirty="0" smtClean="0">
                <a:solidFill>
                  <a:srgbClr val="0000CC"/>
                </a:solidFill>
              </a:rPr>
              <a:t>O,</a:t>
            </a:r>
            <a:endParaRPr lang="ru-RU" b="1" i="1" dirty="0" smtClean="0">
              <a:solidFill>
                <a:srgbClr val="0000CC"/>
              </a:solidFill>
            </a:endParaRPr>
          </a:p>
          <a:p>
            <a:pPr>
              <a:spcAft>
                <a:spcPts val="1200"/>
              </a:spcAft>
            </a:pPr>
            <a:r>
              <a:rPr lang="ru-RU" b="1" i="1" dirty="0">
                <a:solidFill>
                  <a:srgbClr val="0000CC"/>
                </a:solidFill>
              </a:rPr>
              <a:t> </a:t>
            </a:r>
            <a:r>
              <a:rPr lang="ru-RU" b="1" i="1" dirty="0" smtClean="0">
                <a:solidFill>
                  <a:srgbClr val="0000CC"/>
                </a:solidFill>
              </a:rPr>
              <a:t>                                                    </a:t>
            </a:r>
            <a:r>
              <a:rPr lang="en-US" b="1" i="1" dirty="0" smtClean="0">
                <a:solidFill>
                  <a:srgbClr val="0000CC"/>
                </a:solidFill>
              </a:rPr>
              <a:t>  </a:t>
            </a:r>
            <a:r>
              <a:rPr lang="en-US" b="1" i="1" dirty="0" err="1" smtClean="0">
                <a:solidFill>
                  <a:srgbClr val="0000CC"/>
                </a:solidFill>
              </a:rPr>
              <a:t>LiCl</a:t>
            </a:r>
            <a:r>
              <a:rPr lang="ru-RU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smtClean="0">
                <a:solidFill>
                  <a:srgbClr val="0000CC"/>
                </a:solidFill>
              </a:rPr>
              <a:t>+</a:t>
            </a:r>
            <a:r>
              <a:rPr lang="ru-RU" b="1" i="1" dirty="0" smtClean="0">
                <a:solidFill>
                  <a:srgbClr val="0000CC"/>
                </a:solidFill>
              </a:rPr>
              <a:t> (</a:t>
            </a:r>
            <a:r>
              <a:rPr lang="en-US" b="1" i="1" dirty="0" smtClean="0">
                <a:solidFill>
                  <a:srgbClr val="0000CC"/>
                </a:solidFill>
              </a:rPr>
              <a:t>0.</a:t>
            </a:r>
            <a:r>
              <a:rPr lang="ru-RU" b="1" i="1" dirty="0" smtClean="0">
                <a:solidFill>
                  <a:srgbClr val="0000CC"/>
                </a:solidFill>
              </a:rPr>
              <a:t>2</a:t>
            </a:r>
            <a:r>
              <a:rPr lang="en-US" b="1" i="1" dirty="0" smtClean="0">
                <a:solidFill>
                  <a:srgbClr val="0000CC"/>
                </a:solidFill>
              </a:rPr>
              <a:t>5</a:t>
            </a:r>
            <a:r>
              <a:rPr lang="ru-RU" b="1" i="1" dirty="0" smtClean="0">
                <a:solidFill>
                  <a:srgbClr val="0000CC"/>
                </a:solidFill>
              </a:rPr>
              <a:t>-1</a:t>
            </a:r>
            <a:r>
              <a:rPr lang="en-US" b="1" i="1" dirty="0" smtClean="0">
                <a:solidFill>
                  <a:srgbClr val="0000CC"/>
                </a:solidFill>
              </a:rPr>
              <a:t>.</a:t>
            </a:r>
            <a:r>
              <a:rPr lang="ru-RU" b="1" i="1" dirty="0" smtClean="0">
                <a:solidFill>
                  <a:srgbClr val="0000CC"/>
                </a:solidFill>
              </a:rPr>
              <a:t>0)</a:t>
            </a:r>
            <a:r>
              <a:rPr lang="en-US" b="1" i="1" dirty="0" smtClean="0">
                <a:solidFill>
                  <a:srgbClr val="0000CC"/>
                </a:solidFill>
              </a:rPr>
              <a:t>%</a:t>
            </a:r>
            <a:r>
              <a:rPr lang="ru-RU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smtClean="0">
                <a:solidFill>
                  <a:srgbClr val="0000CC"/>
                </a:solidFill>
              </a:rPr>
              <a:t>mole</a:t>
            </a:r>
            <a:r>
              <a:rPr lang="ru-RU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smtClean="0">
                <a:solidFill>
                  <a:srgbClr val="0000CC"/>
                </a:solidFill>
              </a:rPr>
              <a:t>UCl</a:t>
            </a:r>
            <a:r>
              <a:rPr lang="en-US" b="1" i="1" baseline="-25000" dirty="0" smtClean="0">
                <a:solidFill>
                  <a:srgbClr val="0000CC"/>
                </a:solidFill>
              </a:rPr>
              <a:t>3</a:t>
            </a:r>
            <a:endParaRPr lang="ru-RU" b="1" i="1" dirty="0" smtClean="0">
              <a:solidFill>
                <a:srgbClr val="0000CC"/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>
                <a:solidFill>
                  <a:srgbClr val="0000CC"/>
                </a:solidFill>
              </a:rPr>
              <a:t>Condition of samples</a:t>
            </a:r>
            <a:r>
              <a:rPr lang="ru-RU" b="1" i="1" dirty="0" smtClean="0">
                <a:solidFill>
                  <a:srgbClr val="0000CC"/>
                </a:solidFill>
              </a:rPr>
              <a:t>:           </a:t>
            </a:r>
            <a:r>
              <a:rPr lang="en-US" b="1" i="1" dirty="0" smtClean="0">
                <a:solidFill>
                  <a:srgbClr val="0000CC"/>
                </a:solidFill>
              </a:rPr>
              <a:t>irradiated</a:t>
            </a:r>
            <a:r>
              <a:rPr lang="ru-RU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smtClean="0">
                <a:solidFill>
                  <a:srgbClr val="0000CC"/>
                </a:solidFill>
              </a:rPr>
              <a:t>and</a:t>
            </a:r>
            <a:r>
              <a:rPr lang="ru-RU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unirradiated</a:t>
            </a:r>
            <a:r>
              <a:rPr lang="en-US" b="1" i="1" dirty="0" smtClean="0">
                <a:solidFill>
                  <a:srgbClr val="0000CC"/>
                </a:solidFill>
              </a:rPr>
              <a:t>,</a:t>
            </a:r>
            <a:endParaRPr lang="ru-RU" b="1" i="1" dirty="0" smtClean="0">
              <a:solidFill>
                <a:srgbClr val="0000CC"/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>
                <a:solidFill>
                  <a:srgbClr val="0000CC"/>
                </a:solidFill>
              </a:rPr>
              <a:t>Techniques</a:t>
            </a:r>
            <a:r>
              <a:rPr lang="ru-RU" b="1" i="1" dirty="0" smtClean="0">
                <a:solidFill>
                  <a:srgbClr val="0000CC"/>
                </a:solidFill>
              </a:rPr>
              <a:t>:		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smtClean="0">
                <a:solidFill>
                  <a:srgbClr val="0000CC"/>
                </a:solidFill>
              </a:rPr>
              <a:t>           </a:t>
            </a:r>
            <a:r>
              <a:rPr lang="en-US" b="1" i="1" dirty="0">
                <a:solidFill>
                  <a:srgbClr val="0000CC"/>
                </a:solidFill>
              </a:rPr>
              <a:t>Photo</a:t>
            </a:r>
            <a:r>
              <a:rPr lang="ru-RU" b="1" i="1" dirty="0" smtClean="0">
                <a:solidFill>
                  <a:srgbClr val="0000CC"/>
                </a:solidFill>
              </a:rPr>
              <a:t>, </a:t>
            </a:r>
            <a:r>
              <a:rPr lang="en-US" b="1" i="1" dirty="0" smtClean="0">
                <a:solidFill>
                  <a:srgbClr val="0000CC"/>
                </a:solidFill>
              </a:rPr>
              <a:t>gravimetric</a:t>
            </a:r>
            <a:r>
              <a:rPr lang="ru-RU" b="1" i="1" dirty="0" smtClean="0">
                <a:solidFill>
                  <a:srgbClr val="0000CC"/>
                </a:solidFill>
              </a:rPr>
              <a:t>, </a:t>
            </a:r>
            <a:r>
              <a:rPr lang="en-US" b="1" i="1" dirty="0" smtClean="0">
                <a:solidFill>
                  <a:srgbClr val="0000CC"/>
                </a:solidFill>
              </a:rPr>
              <a:t>SEM</a:t>
            </a:r>
            <a:r>
              <a:rPr lang="ru-RU" b="1" i="1" dirty="0" smtClean="0">
                <a:solidFill>
                  <a:srgbClr val="0000CC"/>
                </a:solidFill>
              </a:rPr>
              <a:t>, </a:t>
            </a:r>
            <a:r>
              <a:rPr lang="en-US" b="1" i="1" dirty="0" smtClean="0">
                <a:solidFill>
                  <a:srgbClr val="0000CC"/>
                </a:solidFill>
              </a:rPr>
              <a:t>EPMA,</a:t>
            </a:r>
            <a:br>
              <a:rPr lang="en-US" b="1" i="1" dirty="0" smtClean="0">
                <a:solidFill>
                  <a:srgbClr val="0000CC"/>
                </a:solidFill>
              </a:rPr>
            </a:br>
            <a:r>
              <a:rPr lang="en-US" b="1" i="1" dirty="0" smtClean="0">
                <a:solidFill>
                  <a:srgbClr val="0000CC"/>
                </a:solidFill>
              </a:rPr>
              <a:t>			</a:t>
            </a:r>
            <a:r>
              <a:rPr lang="en-US" b="1" i="1" dirty="0">
                <a:solidFill>
                  <a:srgbClr val="0000CC"/>
                </a:solidFill>
              </a:rPr>
              <a:t>            </a:t>
            </a:r>
            <a:r>
              <a:rPr lang="en-US" b="1" i="1" dirty="0" smtClean="0">
                <a:solidFill>
                  <a:srgbClr val="0000CC"/>
                </a:solidFill>
              </a:rPr>
              <a:t>neutron </a:t>
            </a:r>
            <a:r>
              <a:rPr lang="en-US" b="1" i="1" dirty="0">
                <a:solidFill>
                  <a:srgbClr val="0000CC"/>
                </a:solidFill>
              </a:rPr>
              <a:t>activation </a:t>
            </a:r>
            <a:r>
              <a:rPr lang="en-US" b="1" i="1" dirty="0" smtClean="0">
                <a:solidFill>
                  <a:srgbClr val="0000CC"/>
                </a:solidFill>
              </a:rPr>
              <a:t>analysis</a:t>
            </a:r>
            <a:r>
              <a:rPr lang="ru-RU" b="1" i="1" dirty="0" smtClean="0">
                <a:solidFill>
                  <a:srgbClr val="0000CC"/>
                </a:solidFill>
              </a:rPr>
              <a:t>, </a:t>
            </a:r>
            <a:br>
              <a:rPr lang="ru-RU" b="1" i="1" dirty="0" smtClean="0">
                <a:solidFill>
                  <a:srgbClr val="0000CC"/>
                </a:solidFill>
              </a:rPr>
            </a:br>
            <a:r>
              <a:rPr lang="ru-RU" b="1" i="1" dirty="0" smtClean="0">
                <a:solidFill>
                  <a:srgbClr val="0000CC"/>
                </a:solidFill>
              </a:rPr>
              <a:t>			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smtClean="0">
                <a:solidFill>
                  <a:srgbClr val="0000CC"/>
                </a:solidFill>
              </a:rPr>
              <a:t>          </a:t>
            </a:r>
            <a:r>
              <a:rPr lang="ru-RU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smtClean="0">
                <a:solidFill>
                  <a:srgbClr val="0000CC"/>
                </a:solidFill>
              </a:rPr>
              <a:t>short-term </a:t>
            </a:r>
            <a:r>
              <a:rPr lang="en-US" b="1" i="1" dirty="0">
                <a:solidFill>
                  <a:srgbClr val="0000CC"/>
                </a:solidFill>
              </a:rPr>
              <a:t>mechanical tests</a:t>
            </a:r>
            <a:r>
              <a:rPr lang="en-US" b="1" i="1" dirty="0" smtClean="0">
                <a:solidFill>
                  <a:srgbClr val="0000CC"/>
                </a:solidFill>
              </a:rPr>
              <a:t>.</a:t>
            </a:r>
            <a:endParaRPr lang="ru-RU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42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4" y="2708920"/>
            <a:ext cx="5867667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6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692" y="1123926"/>
            <a:ext cx="27895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baseline="30000" dirty="0">
                <a:solidFill>
                  <a:srgbClr val="0000FF"/>
                </a:solidFill>
                <a:latin typeface="Times New Roman"/>
                <a:ea typeface="Times New Roman"/>
              </a:rPr>
              <a:t>94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Zr</a:t>
            </a:r>
            <a:r>
              <a:rPr lang="ru-RU" sz="3200" b="1" dirty="0">
                <a:solidFill>
                  <a:srgbClr val="0000FF"/>
                </a:solidFill>
                <a:latin typeface="Times New Roman"/>
                <a:ea typeface="Times New Roman"/>
              </a:rPr>
              <a:t>(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</a:rPr>
              <a:t>n</a:t>
            </a:r>
            <a:r>
              <a:rPr lang="ru-RU" sz="3200" b="1" i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</a:rPr>
              <a:t>γ</a:t>
            </a:r>
            <a:r>
              <a:rPr lang="ru-RU" sz="3200" b="1" dirty="0">
                <a:solidFill>
                  <a:srgbClr val="0000FF"/>
                </a:solidFill>
                <a:latin typeface="Times New Roman"/>
                <a:ea typeface="Times New Roman"/>
              </a:rPr>
              <a:t>)</a:t>
            </a:r>
            <a:r>
              <a:rPr lang="ru-RU" sz="3200" b="1" baseline="30000" dirty="0">
                <a:solidFill>
                  <a:srgbClr val="0000FF"/>
                </a:solidFill>
                <a:latin typeface="Times New Roman"/>
                <a:ea typeface="Times New Roman"/>
              </a:rPr>
              <a:t>95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Zr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baseline="30000" dirty="0">
                <a:solidFill>
                  <a:srgbClr val="0000FF"/>
                </a:solidFill>
                <a:latin typeface="Times New Roman"/>
                <a:ea typeface="Times New Roman"/>
              </a:rPr>
              <a:t>174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Hf</a:t>
            </a:r>
            <a:r>
              <a:rPr lang="ru-RU" sz="3200" b="1" dirty="0">
                <a:solidFill>
                  <a:srgbClr val="0000FF"/>
                </a:solidFill>
                <a:latin typeface="Times New Roman"/>
                <a:ea typeface="Times New Roman"/>
              </a:rPr>
              <a:t>(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</a:rPr>
              <a:t>n</a:t>
            </a:r>
            <a:r>
              <a:rPr lang="ru-RU" sz="3200" b="1" i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</a:rPr>
              <a:t>γ</a:t>
            </a:r>
            <a:r>
              <a:rPr lang="ru-RU" sz="3200" b="1" dirty="0">
                <a:solidFill>
                  <a:srgbClr val="0000FF"/>
                </a:solidFill>
                <a:latin typeface="Times New Roman"/>
                <a:ea typeface="Times New Roman"/>
              </a:rPr>
              <a:t>)</a:t>
            </a:r>
            <a:r>
              <a:rPr lang="ru-RU" sz="3200" b="1" baseline="30000" dirty="0">
                <a:solidFill>
                  <a:srgbClr val="0000FF"/>
                </a:solidFill>
                <a:latin typeface="Times New Roman"/>
                <a:ea typeface="Times New Roman"/>
              </a:rPr>
              <a:t>175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Hf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baseline="30000" dirty="0">
                <a:solidFill>
                  <a:srgbClr val="0000FF"/>
                </a:solidFill>
                <a:latin typeface="Times New Roman"/>
                <a:ea typeface="Times New Roman"/>
              </a:rPr>
              <a:t>180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Hf</a:t>
            </a:r>
            <a:r>
              <a:rPr lang="ru-RU" sz="3200" b="1" dirty="0">
                <a:solidFill>
                  <a:srgbClr val="0000FF"/>
                </a:solidFill>
                <a:latin typeface="Times New Roman"/>
                <a:ea typeface="Times New Roman"/>
              </a:rPr>
              <a:t>(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</a:rPr>
              <a:t>n</a:t>
            </a:r>
            <a:r>
              <a:rPr lang="ru-RU" sz="3200" b="1" i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</a:rPr>
              <a:t>γ</a:t>
            </a:r>
            <a:r>
              <a:rPr lang="ru-RU" sz="3200" b="1" dirty="0">
                <a:solidFill>
                  <a:srgbClr val="0000FF"/>
                </a:solidFill>
                <a:latin typeface="Times New Roman"/>
                <a:ea typeface="Times New Roman"/>
              </a:rPr>
              <a:t>)</a:t>
            </a:r>
            <a:r>
              <a:rPr lang="ru-RU" sz="3200" b="1" baseline="30000" dirty="0">
                <a:solidFill>
                  <a:srgbClr val="0000FF"/>
                </a:solidFill>
                <a:latin typeface="Times New Roman"/>
                <a:ea typeface="Times New Roman"/>
              </a:rPr>
              <a:t>181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Hf</a:t>
            </a:r>
            <a:endParaRPr lang="en-US" sz="3200" b="1" dirty="0" smtClean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512" y="3973"/>
            <a:ext cx="885698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Характеристика радионуклидов в образцах </a:t>
            </a:r>
            <a:r>
              <a:rPr lang="en-US" alt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8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The </a:t>
            </a:r>
            <a:r>
              <a:rPr lang="en-US" altLang="ru-RU" sz="28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characteristic of radionuclides in samples </a:t>
            </a:r>
            <a:endParaRPr lang="ru-RU" altLang="ru-RU" sz="2800" b="1" i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67543" y="2682434"/>
            <a:ext cx="5384849" cy="231358"/>
          </a:xfrm>
          <a:prstGeom prst="rect">
            <a:avLst/>
          </a:prstGeom>
          <a:solidFill>
            <a:srgbClr val="FFFFFF"/>
          </a:solidFill>
          <a:ln w="66675" algn="ctr">
            <a:noFill/>
            <a:miter lim="800000"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349114"/>
              </p:ext>
            </p:extLst>
          </p:nvPr>
        </p:nvGraphicFramePr>
        <p:xfrm>
          <a:off x="3159967" y="1014198"/>
          <a:ext cx="5786140" cy="19162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973087"/>
                <a:gridCol w="1484064"/>
                <a:gridCol w="1678464"/>
                <a:gridCol w="1650525"/>
              </a:tblGrid>
              <a:tr h="586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Isotope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</a:rPr>
                        <a:t>1/2</a:t>
                      </a:r>
                      <a:endParaRPr lang="ru-RU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Activity</a:t>
                      </a:r>
                      <a:r>
                        <a:rPr lang="ru-RU" sz="1800" b="1" dirty="0" smtClean="0">
                          <a:effectLst/>
                        </a:rPr>
                        <a:t>, </a:t>
                      </a:r>
                      <a:r>
                        <a:rPr lang="en-US" sz="1800" b="1" dirty="0" err="1" smtClean="0">
                          <a:effectLst/>
                        </a:rPr>
                        <a:t>Bq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Absolute error</a:t>
                      </a:r>
                      <a:r>
                        <a:rPr lang="ru-RU" sz="1800" b="1" dirty="0" smtClean="0">
                          <a:effectLst/>
                        </a:rPr>
                        <a:t>, </a:t>
                      </a:r>
                      <a:r>
                        <a:rPr lang="en-US" sz="1800" b="1" dirty="0" err="1" smtClean="0">
                          <a:effectLst/>
                        </a:rPr>
                        <a:t>Bq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8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baseline="30000" dirty="0" smtClean="0">
                          <a:effectLst/>
                        </a:rPr>
                        <a:t>95</a:t>
                      </a:r>
                      <a:r>
                        <a:rPr lang="en-US" sz="1800" b="1" baseline="0" dirty="0" smtClean="0">
                          <a:effectLst/>
                        </a:rPr>
                        <a:t>Zr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64.0</a:t>
                      </a: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en-US" sz="1800" b="1" dirty="0" smtClean="0">
                          <a:effectLst/>
                        </a:rPr>
                        <a:t>days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1.9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6-2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1)×10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(6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3-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2)×10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8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baseline="30000" dirty="0" smtClean="0">
                          <a:effectLst/>
                        </a:rPr>
                        <a:t>175</a:t>
                      </a:r>
                      <a:r>
                        <a:rPr lang="en-US" sz="1800" b="1" baseline="0" dirty="0" smtClean="0">
                          <a:effectLst/>
                        </a:rPr>
                        <a:t>Hf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70</a:t>
                      </a: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en-US" sz="1800" b="1" dirty="0" smtClean="0">
                          <a:effectLst/>
                        </a:rPr>
                        <a:t>days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4-1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9)×10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(8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2-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5)×10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8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baseline="30000" dirty="0" smtClean="0">
                          <a:effectLst/>
                        </a:rPr>
                        <a:t>18</a:t>
                      </a:r>
                      <a:r>
                        <a:rPr lang="ru-RU" sz="1800" b="1" baseline="30000" dirty="0" smtClean="0">
                          <a:effectLst/>
                        </a:rPr>
                        <a:t>1</a:t>
                      </a:r>
                      <a:r>
                        <a:rPr lang="en-US" sz="1800" b="1" baseline="0" dirty="0" err="1" smtClean="0">
                          <a:effectLst/>
                        </a:rPr>
                        <a:t>Hf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42.4</a:t>
                      </a: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en-US" sz="1800" b="1" dirty="0" smtClean="0">
                          <a:effectLst/>
                        </a:rPr>
                        <a:t>days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2-1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6)×10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1)×10</a:t>
                      </a:r>
                      <a:r>
                        <a:rPr lang="en-US" sz="18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b="1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27984" y="2922709"/>
            <a:ext cx="4608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Коррозионная стойкость образцов </a:t>
            </a:r>
            <a:r>
              <a:rPr lang="ru-RU" b="1" dirty="0" err="1">
                <a:solidFill>
                  <a:srgbClr val="002060"/>
                </a:solidFill>
              </a:rPr>
              <a:t>MgO</a:t>
            </a:r>
            <a:r>
              <a:rPr lang="ru-RU" b="1" dirty="0">
                <a:solidFill>
                  <a:srgbClr val="002060"/>
                </a:solidFill>
              </a:rPr>
              <a:t> оценивалась по скорости выноса в расплав солей радиоактивных меток, в качестве которых использовались радионуклиды </a:t>
            </a:r>
            <a:r>
              <a:rPr lang="ru-RU" b="1" baseline="30000" dirty="0">
                <a:solidFill>
                  <a:srgbClr val="002060"/>
                </a:solidFill>
              </a:rPr>
              <a:t>95</a:t>
            </a:r>
            <a:r>
              <a:rPr lang="ru-RU" b="1" dirty="0">
                <a:solidFill>
                  <a:srgbClr val="002060"/>
                </a:solidFill>
              </a:rPr>
              <a:t>Zr, </a:t>
            </a:r>
            <a:r>
              <a:rPr lang="ru-RU" b="1" baseline="30000" dirty="0">
                <a:solidFill>
                  <a:srgbClr val="002060"/>
                </a:solidFill>
              </a:rPr>
              <a:t>175</a:t>
            </a:r>
            <a:r>
              <a:rPr lang="ru-RU" b="1" dirty="0">
                <a:solidFill>
                  <a:srgbClr val="002060"/>
                </a:solidFill>
              </a:rPr>
              <a:t>Hf, </a:t>
            </a:r>
            <a:r>
              <a:rPr lang="ru-RU" b="1" baseline="30000" dirty="0" smtClean="0">
                <a:solidFill>
                  <a:srgbClr val="002060"/>
                </a:solidFill>
              </a:rPr>
              <a:t>181</a:t>
            </a:r>
            <a:r>
              <a:rPr lang="ru-RU" b="1" dirty="0" smtClean="0">
                <a:solidFill>
                  <a:srgbClr val="002060"/>
                </a:solidFill>
              </a:rPr>
              <a:t>Hf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0000FF"/>
                </a:solidFill>
              </a:rPr>
              <a:t>Corrosive </a:t>
            </a:r>
            <a:r>
              <a:rPr lang="en-US" b="1" i="1" dirty="0">
                <a:solidFill>
                  <a:srgbClr val="0000FF"/>
                </a:solidFill>
              </a:rPr>
              <a:t>resistance of </a:t>
            </a:r>
            <a:r>
              <a:rPr lang="en-US" b="1" i="1" dirty="0" err="1">
                <a:solidFill>
                  <a:srgbClr val="0000FF"/>
                </a:solidFill>
              </a:rPr>
              <a:t>MgO</a:t>
            </a:r>
            <a:r>
              <a:rPr lang="en-US" b="1" i="1" dirty="0">
                <a:solidFill>
                  <a:srgbClr val="0000FF"/>
                </a:solidFill>
              </a:rPr>
              <a:t> samples was assessed by the rate of </a:t>
            </a:r>
            <a:r>
              <a:rPr lang="en-US" b="1" i="1" baseline="30000" dirty="0">
                <a:solidFill>
                  <a:srgbClr val="0000FF"/>
                </a:solidFill>
              </a:rPr>
              <a:t>95</a:t>
            </a:r>
            <a:r>
              <a:rPr lang="en-US" b="1" i="1" dirty="0">
                <a:solidFill>
                  <a:srgbClr val="0000FF"/>
                </a:solidFill>
              </a:rPr>
              <a:t>Zr, </a:t>
            </a:r>
            <a:r>
              <a:rPr lang="en-US" b="1" i="1" baseline="30000" dirty="0">
                <a:solidFill>
                  <a:srgbClr val="0000FF"/>
                </a:solidFill>
              </a:rPr>
              <a:t>175</a:t>
            </a:r>
            <a:r>
              <a:rPr lang="en-US" b="1" i="1" dirty="0">
                <a:solidFill>
                  <a:srgbClr val="0000FF"/>
                </a:solidFill>
              </a:rPr>
              <a:t>Hf, </a:t>
            </a:r>
            <a:r>
              <a:rPr lang="en-US" b="1" i="1" baseline="30000" dirty="0">
                <a:solidFill>
                  <a:srgbClr val="0000FF"/>
                </a:solidFill>
              </a:rPr>
              <a:t>181</a:t>
            </a:r>
            <a:r>
              <a:rPr lang="en-US" b="1" i="1" dirty="0">
                <a:solidFill>
                  <a:srgbClr val="0000FF"/>
                </a:solidFill>
              </a:rPr>
              <a:t>Hf, used as radioactive tracers, release into molten </a:t>
            </a:r>
            <a:r>
              <a:rPr lang="en-US" b="1" i="1" dirty="0" smtClean="0">
                <a:solidFill>
                  <a:srgbClr val="0000FF"/>
                </a:solidFill>
              </a:rPr>
              <a:t>salts.</a:t>
            </a:r>
            <a:endParaRPr lang="ru-RU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66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517" y="49409"/>
            <a:ext cx="828092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Выражения для расчета скорости коррозии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8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Equations </a:t>
            </a:r>
            <a:r>
              <a:rPr lang="en-US" altLang="ru-RU" sz="28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for corrosion rate </a:t>
            </a:r>
            <a:r>
              <a:rPr lang="en-US" altLang="ru-RU" sz="28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calculation</a:t>
            </a:r>
            <a:endParaRPr lang="ru-RU" altLang="ru-RU" sz="2800" b="1" i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7863" y="896685"/>
            <a:ext cx="6697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002060"/>
                </a:solidFill>
              </a:rPr>
              <a:t>K</a:t>
            </a:r>
            <a:r>
              <a:rPr lang="ru-RU" sz="4000" b="1" dirty="0">
                <a:solidFill>
                  <a:srgbClr val="002060"/>
                </a:solidFill>
              </a:rPr>
              <a:t> = (</a:t>
            </a:r>
            <a:r>
              <a:rPr lang="en-US" sz="4000" b="1" i="1" dirty="0" err="1" smtClean="0">
                <a:solidFill>
                  <a:srgbClr val="002060"/>
                </a:solidFill>
              </a:rPr>
              <a:t>m</a:t>
            </a:r>
            <a:r>
              <a:rPr lang="en-US" sz="4000" b="1" baseline="-25000" dirty="0" err="1" smtClean="0">
                <a:solidFill>
                  <a:srgbClr val="002060"/>
                </a:solidFill>
              </a:rPr>
              <a:t>s</a:t>
            </a:r>
            <a:r>
              <a:rPr lang="ru-RU" sz="4000" b="1" dirty="0" smtClean="0">
                <a:solidFill>
                  <a:srgbClr val="002060"/>
                </a:solidFill>
              </a:rPr>
              <a:t>·Σ(</a:t>
            </a:r>
            <a:r>
              <a:rPr lang="en-US" sz="4000" b="1" i="1" dirty="0">
                <a:solidFill>
                  <a:srgbClr val="002060"/>
                </a:solidFill>
              </a:rPr>
              <a:t>A</a:t>
            </a:r>
            <a:r>
              <a:rPr lang="en-US" sz="4000" b="1" i="1" baseline="-25000" dirty="0">
                <a:solidFill>
                  <a:srgbClr val="002060"/>
                </a:solidFill>
              </a:rPr>
              <a:t>i</a:t>
            </a:r>
            <a:r>
              <a:rPr lang="ru-RU" sz="4000" b="1" baseline="-25000" dirty="0" smtClean="0">
                <a:solidFill>
                  <a:srgbClr val="002060"/>
                </a:solidFill>
              </a:rPr>
              <a:t>,</a:t>
            </a:r>
            <a:r>
              <a:rPr lang="en-US" sz="4000" b="1" baseline="-25000" dirty="0" err="1" smtClean="0">
                <a:solidFill>
                  <a:srgbClr val="002060"/>
                </a:solidFill>
              </a:rPr>
              <a:t>ms</a:t>
            </a:r>
            <a:r>
              <a:rPr lang="ru-RU" sz="4000" b="1" dirty="0" smtClean="0">
                <a:solidFill>
                  <a:srgbClr val="002060"/>
                </a:solidFill>
              </a:rPr>
              <a:t>/</a:t>
            </a:r>
            <a:r>
              <a:rPr lang="en-US" sz="4000" b="1" i="1" dirty="0">
                <a:solidFill>
                  <a:srgbClr val="002060"/>
                </a:solidFill>
              </a:rPr>
              <a:t>A</a:t>
            </a:r>
            <a:r>
              <a:rPr lang="en-US" sz="4000" b="1" i="1" baseline="-25000" dirty="0">
                <a:solidFill>
                  <a:srgbClr val="002060"/>
                </a:solidFill>
              </a:rPr>
              <a:t>i</a:t>
            </a:r>
            <a:r>
              <a:rPr lang="ru-RU" sz="4000" b="1" baseline="-25000" dirty="0" smtClean="0">
                <a:solidFill>
                  <a:srgbClr val="002060"/>
                </a:solidFill>
              </a:rPr>
              <a:t>,</a:t>
            </a:r>
            <a:r>
              <a:rPr lang="en-US" sz="4000" b="1" baseline="-25000" dirty="0" smtClean="0">
                <a:solidFill>
                  <a:srgbClr val="002060"/>
                </a:solidFill>
              </a:rPr>
              <a:t>s</a:t>
            </a:r>
            <a:r>
              <a:rPr lang="ru-RU" sz="4000" b="1" dirty="0" smtClean="0">
                <a:solidFill>
                  <a:srgbClr val="002060"/>
                </a:solidFill>
              </a:rPr>
              <a:t>))/(</a:t>
            </a:r>
            <a:r>
              <a:rPr lang="en-US" sz="4000" b="1" i="1" dirty="0">
                <a:solidFill>
                  <a:srgbClr val="002060"/>
                </a:solidFill>
              </a:rPr>
              <a:t>n</a:t>
            </a:r>
            <a:r>
              <a:rPr lang="ru-RU" sz="4000" b="1" dirty="0">
                <a:solidFill>
                  <a:srgbClr val="002060"/>
                </a:solidFill>
              </a:rPr>
              <a:t>·</a:t>
            </a:r>
            <a:r>
              <a:rPr lang="en-US" sz="4000" b="1" i="1" dirty="0">
                <a:solidFill>
                  <a:srgbClr val="002060"/>
                </a:solidFill>
              </a:rPr>
              <a:t>S</a:t>
            </a:r>
            <a:r>
              <a:rPr lang="ru-RU" sz="4000" b="1" dirty="0">
                <a:solidFill>
                  <a:srgbClr val="002060"/>
                </a:solidFill>
              </a:rPr>
              <a:t>·</a:t>
            </a:r>
            <a:r>
              <a:rPr lang="en-US" sz="4000" b="1" i="1" dirty="0">
                <a:solidFill>
                  <a:srgbClr val="002060"/>
                </a:solidFill>
              </a:rPr>
              <a:t>t</a:t>
            </a:r>
            <a:r>
              <a:rPr lang="ru-RU" sz="4000" b="1" dirty="0">
                <a:solidFill>
                  <a:srgbClr val="002060"/>
                </a:solidFill>
              </a:rPr>
              <a:t>),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608044"/>
            <a:ext cx="30780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rgbClr val="002060"/>
                </a:solidFill>
              </a:rPr>
              <a:t>L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= </a:t>
            </a:r>
            <a:r>
              <a:rPr lang="ru-RU" sz="4000" b="1" dirty="0" smtClean="0">
                <a:solidFill>
                  <a:srgbClr val="002060"/>
                </a:solidFill>
              </a:rPr>
              <a:t>8.76·</a:t>
            </a:r>
            <a:r>
              <a:rPr lang="ru-RU" sz="4000" b="1" i="1" dirty="0" smtClean="0">
                <a:solidFill>
                  <a:srgbClr val="002060"/>
                </a:solidFill>
              </a:rPr>
              <a:t>К</a:t>
            </a:r>
            <a:r>
              <a:rPr lang="ru-RU" sz="4000" b="1" dirty="0" smtClean="0">
                <a:solidFill>
                  <a:srgbClr val="002060"/>
                </a:solidFill>
              </a:rPr>
              <a:t>/</a:t>
            </a:r>
            <a:r>
              <a:rPr lang="ru-RU" sz="4000" b="1" i="1" dirty="0" smtClean="0">
                <a:solidFill>
                  <a:srgbClr val="002060"/>
                </a:solidFill>
              </a:rPr>
              <a:t>ρ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388" y="2420888"/>
            <a:ext cx="44706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/>
            <a:r>
              <a:rPr lang="ru-RU" b="1" i="1" dirty="0" smtClean="0">
                <a:solidFill>
                  <a:srgbClr val="00206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– </a:t>
            </a:r>
            <a:r>
              <a:rPr lang="ru-RU" b="1" dirty="0">
                <a:solidFill>
                  <a:srgbClr val="002060"/>
                </a:solidFill>
              </a:rPr>
              <a:t>скорость коррозии </a:t>
            </a:r>
            <a:r>
              <a:rPr lang="en-US" b="1" dirty="0" err="1" smtClean="0">
                <a:solidFill>
                  <a:srgbClr val="002060"/>
                </a:solidFill>
              </a:rPr>
              <a:t>MgO</a:t>
            </a:r>
            <a:r>
              <a:rPr lang="ru-RU" b="1" dirty="0">
                <a:solidFill>
                  <a:srgbClr val="002060"/>
                </a:solidFill>
              </a:rPr>
              <a:t>, г/(м</a:t>
            </a:r>
            <a:r>
              <a:rPr lang="ru-RU" b="1" baseline="30000" dirty="0">
                <a:solidFill>
                  <a:srgbClr val="002060"/>
                </a:solidFill>
              </a:rPr>
              <a:t>2</a:t>
            </a:r>
            <a:r>
              <a:rPr lang="ru-RU" b="1" dirty="0">
                <a:solidFill>
                  <a:srgbClr val="002060"/>
                </a:solidFill>
              </a:rPr>
              <a:t>·ч);</a:t>
            </a:r>
          </a:p>
          <a:p>
            <a:r>
              <a:rPr lang="en-US" b="1" i="1" dirty="0" err="1" smtClean="0">
                <a:solidFill>
                  <a:srgbClr val="002060"/>
                </a:solidFill>
              </a:rPr>
              <a:t>m</a:t>
            </a:r>
            <a:r>
              <a:rPr lang="en-US" b="1" baseline="-25000" dirty="0" err="1" smtClean="0">
                <a:solidFill>
                  <a:srgbClr val="002060"/>
                </a:solidFill>
              </a:rPr>
              <a:t>s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масса образца </a:t>
            </a:r>
            <a:r>
              <a:rPr lang="en-US" b="1" dirty="0" err="1" smtClean="0">
                <a:solidFill>
                  <a:srgbClr val="002060"/>
                </a:solidFill>
              </a:rPr>
              <a:t>MgO</a:t>
            </a:r>
            <a:r>
              <a:rPr lang="ru-RU" b="1" dirty="0">
                <a:solidFill>
                  <a:srgbClr val="002060"/>
                </a:solidFill>
              </a:rPr>
              <a:t>, г;</a:t>
            </a:r>
          </a:p>
          <a:p>
            <a:pPr marL="715963" indent="-715963"/>
            <a:r>
              <a:rPr lang="en-US" b="1" i="1" dirty="0">
                <a:solidFill>
                  <a:srgbClr val="002060"/>
                </a:solidFill>
              </a:rPr>
              <a:t>A</a:t>
            </a:r>
            <a:r>
              <a:rPr lang="en-US" b="1" i="1" baseline="-25000" dirty="0">
                <a:solidFill>
                  <a:srgbClr val="002060"/>
                </a:solidFill>
              </a:rPr>
              <a:t>i</a:t>
            </a:r>
            <a:r>
              <a:rPr lang="ru-RU" b="1" baseline="-25000" dirty="0" smtClean="0">
                <a:solidFill>
                  <a:srgbClr val="002060"/>
                </a:solidFill>
              </a:rPr>
              <a:t>,</a:t>
            </a:r>
            <a:r>
              <a:rPr lang="en-US" b="1" baseline="-25000" dirty="0" err="1" smtClean="0">
                <a:solidFill>
                  <a:srgbClr val="002060"/>
                </a:solidFill>
              </a:rPr>
              <a:t>ms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– </a:t>
            </a:r>
            <a:r>
              <a:rPr lang="ru-RU" b="1" dirty="0">
                <a:solidFill>
                  <a:srgbClr val="002060"/>
                </a:solidFill>
              </a:rPr>
              <a:t>активность </a:t>
            </a:r>
            <a:r>
              <a:rPr lang="en-US" b="1" i="1" dirty="0" err="1">
                <a:solidFill>
                  <a:srgbClr val="002060"/>
                </a:solidFill>
              </a:rPr>
              <a:t>i</a:t>
            </a:r>
            <a:r>
              <a:rPr lang="ru-RU" b="1" dirty="0">
                <a:solidFill>
                  <a:srgbClr val="002060"/>
                </a:solidFill>
              </a:rPr>
              <a:t>-го радионуклида в </a:t>
            </a:r>
            <a:r>
              <a:rPr lang="ru-RU" b="1" dirty="0" err="1" smtClean="0">
                <a:solidFill>
                  <a:srgbClr val="002060"/>
                </a:solidFill>
              </a:rPr>
              <a:t>плаве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соли, </a:t>
            </a:r>
            <a:r>
              <a:rPr lang="ru-RU" b="1" dirty="0">
                <a:solidFill>
                  <a:srgbClr val="002060"/>
                </a:solidFill>
              </a:rPr>
              <a:t>Бк;</a:t>
            </a:r>
          </a:p>
          <a:p>
            <a:pPr marL="715963" indent="-715963"/>
            <a:r>
              <a:rPr lang="en-US" b="1" i="1" dirty="0">
                <a:solidFill>
                  <a:srgbClr val="002060"/>
                </a:solidFill>
              </a:rPr>
              <a:t>A</a:t>
            </a:r>
            <a:r>
              <a:rPr lang="en-US" b="1" i="1" baseline="-25000" dirty="0">
                <a:solidFill>
                  <a:srgbClr val="002060"/>
                </a:solidFill>
              </a:rPr>
              <a:t>i</a:t>
            </a:r>
            <a:r>
              <a:rPr lang="ru-RU" b="1" baseline="-25000" dirty="0" smtClean="0">
                <a:solidFill>
                  <a:srgbClr val="002060"/>
                </a:solidFill>
              </a:rPr>
              <a:t>,</a:t>
            </a:r>
            <a:r>
              <a:rPr lang="en-US" b="1" baseline="-25000" dirty="0" smtClean="0">
                <a:solidFill>
                  <a:srgbClr val="002060"/>
                </a:solidFill>
              </a:rPr>
              <a:t>s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активность </a:t>
            </a:r>
            <a:r>
              <a:rPr lang="en-US" b="1" i="1" dirty="0" err="1">
                <a:solidFill>
                  <a:srgbClr val="002060"/>
                </a:solidFill>
              </a:rPr>
              <a:t>i</a:t>
            </a:r>
            <a:r>
              <a:rPr lang="ru-RU" b="1" dirty="0">
                <a:solidFill>
                  <a:srgbClr val="002060"/>
                </a:solidFill>
              </a:rPr>
              <a:t>-го радионуклида в </a:t>
            </a:r>
            <a:r>
              <a:rPr lang="ru-RU" b="1" dirty="0" smtClean="0">
                <a:solidFill>
                  <a:srgbClr val="002060"/>
                </a:solidFill>
              </a:rPr>
              <a:t>образце, </a:t>
            </a:r>
            <a:r>
              <a:rPr lang="ru-RU" b="1" dirty="0">
                <a:solidFill>
                  <a:srgbClr val="002060"/>
                </a:solidFill>
              </a:rPr>
              <a:t>Бк;</a:t>
            </a:r>
          </a:p>
          <a:p>
            <a:pPr marL="806450" indent="-806450"/>
            <a:r>
              <a:rPr lang="en-US" b="1" i="1" dirty="0">
                <a:solidFill>
                  <a:srgbClr val="002060"/>
                </a:solidFill>
              </a:rPr>
              <a:t>n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      </a:t>
            </a:r>
            <a:r>
              <a:rPr lang="ru-RU" b="1" i="1" dirty="0" smtClean="0">
                <a:solidFill>
                  <a:srgbClr val="002060"/>
                </a:solidFill>
              </a:rPr>
              <a:t>–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количество радионуклидов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marL="715963" indent="-715963"/>
            <a:r>
              <a:rPr lang="en-US" b="1" i="1" dirty="0">
                <a:solidFill>
                  <a:srgbClr val="002060"/>
                </a:solidFill>
              </a:rPr>
              <a:t>S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– </a:t>
            </a:r>
            <a:r>
              <a:rPr lang="ru-RU" b="1" dirty="0">
                <a:solidFill>
                  <a:srgbClr val="002060"/>
                </a:solidFill>
              </a:rPr>
              <a:t>площадь поверхности образца </a:t>
            </a:r>
            <a:r>
              <a:rPr lang="en-US" b="1" dirty="0" err="1">
                <a:solidFill>
                  <a:srgbClr val="002060"/>
                </a:solidFill>
              </a:rPr>
              <a:t>MgO</a:t>
            </a:r>
            <a:r>
              <a:rPr lang="ru-RU" b="1" dirty="0">
                <a:solidFill>
                  <a:srgbClr val="002060"/>
                </a:solidFill>
              </a:rPr>
              <a:t>, м</a:t>
            </a:r>
            <a:r>
              <a:rPr lang="ru-RU" b="1" baseline="30000" dirty="0">
                <a:solidFill>
                  <a:srgbClr val="002060"/>
                </a:solidFill>
              </a:rPr>
              <a:t>2</a:t>
            </a:r>
            <a:r>
              <a:rPr lang="ru-RU" b="1" dirty="0">
                <a:solidFill>
                  <a:srgbClr val="002060"/>
                </a:solidFill>
              </a:rPr>
              <a:t>; 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t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      </a:t>
            </a:r>
            <a:r>
              <a:rPr lang="ru-RU" b="1" i="1" dirty="0" smtClean="0">
                <a:solidFill>
                  <a:srgbClr val="002060"/>
                </a:solidFill>
              </a:rPr>
              <a:t>– </a:t>
            </a:r>
            <a:r>
              <a:rPr lang="ru-RU" b="1" dirty="0">
                <a:solidFill>
                  <a:srgbClr val="002060"/>
                </a:solidFill>
              </a:rPr>
              <a:t>время испытаний, ч;</a:t>
            </a:r>
          </a:p>
          <a:p>
            <a:pPr marL="715963" indent="-715963"/>
            <a:r>
              <a:rPr lang="en-US" b="1" i="1" dirty="0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– проницаемость коррозии, мкм/год;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ρ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– плотность, г/см</a:t>
            </a:r>
            <a:r>
              <a:rPr lang="ru-RU" b="1" baseline="30000" dirty="0" smtClean="0">
                <a:solidFill>
                  <a:srgbClr val="002060"/>
                </a:solidFill>
              </a:rPr>
              <a:t>3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420888"/>
            <a:ext cx="45365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/>
            <a:r>
              <a:rPr lang="ru-RU" b="1" i="1" dirty="0" smtClean="0">
                <a:solidFill>
                  <a:srgbClr val="0000FF"/>
                </a:solidFill>
              </a:rPr>
              <a:t>К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</a:t>
            </a:r>
            <a:r>
              <a:rPr lang="ru-RU" b="1" dirty="0" smtClean="0">
                <a:solidFill>
                  <a:srgbClr val="0000FF"/>
                </a:solidFill>
              </a:rPr>
              <a:t>– </a:t>
            </a:r>
            <a:r>
              <a:rPr lang="en-US" b="1" dirty="0" smtClean="0">
                <a:solidFill>
                  <a:srgbClr val="0000FF"/>
                </a:solidFill>
              </a:rPr>
              <a:t>corrosion rate </a:t>
            </a:r>
            <a:r>
              <a:rPr lang="en-US" b="1" dirty="0">
                <a:solidFill>
                  <a:srgbClr val="0000FF"/>
                </a:solidFill>
              </a:rPr>
              <a:t>of </a:t>
            </a:r>
            <a:r>
              <a:rPr lang="en-US" b="1" dirty="0" err="1" smtClean="0">
                <a:solidFill>
                  <a:srgbClr val="0000FF"/>
                </a:solidFill>
              </a:rPr>
              <a:t>MgO</a:t>
            </a:r>
            <a:r>
              <a:rPr lang="ru-RU" b="1" dirty="0">
                <a:solidFill>
                  <a:srgbClr val="0000FF"/>
                </a:solidFill>
              </a:rPr>
              <a:t>, </a:t>
            </a:r>
            <a:r>
              <a:rPr lang="en-US" b="1" dirty="0">
                <a:solidFill>
                  <a:srgbClr val="0000FF"/>
                </a:solidFill>
              </a:rPr>
              <a:t>g</a:t>
            </a:r>
            <a:r>
              <a:rPr lang="ru-RU" b="1" dirty="0" smtClean="0">
                <a:solidFill>
                  <a:srgbClr val="0000FF"/>
                </a:solidFill>
              </a:rPr>
              <a:t>/(</a:t>
            </a:r>
            <a:r>
              <a:rPr lang="en-US" b="1" dirty="0" smtClean="0">
                <a:solidFill>
                  <a:srgbClr val="0000FF"/>
                </a:solidFill>
              </a:rPr>
              <a:t>m</a:t>
            </a:r>
            <a:r>
              <a:rPr lang="ru-RU" b="1" baseline="30000" dirty="0" smtClean="0">
                <a:solidFill>
                  <a:srgbClr val="0000FF"/>
                </a:solidFill>
              </a:rPr>
              <a:t>2</a:t>
            </a:r>
            <a:r>
              <a:rPr lang="ru-RU" b="1" dirty="0" smtClean="0">
                <a:solidFill>
                  <a:srgbClr val="0000FF"/>
                </a:solidFill>
              </a:rPr>
              <a:t>·</a:t>
            </a:r>
            <a:r>
              <a:rPr lang="en-US" b="1" dirty="0" smtClean="0">
                <a:solidFill>
                  <a:srgbClr val="0000FF"/>
                </a:solidFill>
              </a:rPr>
              <a:t>h</a:t>
            </a:r>
            <a:r>
              <a:rPr lang="ru-RU" b="1" dirty="0" smtClean="0">
                <a:solidFill>
                  <a:srgbClr val="0000FF"/>
                </a:solidFill>
              </a:rPr>
              <a:t>)</a:t>
            </a:r>
            <a:r>
              <a:rPr lang="en-US" b="1" dirty="0" smtClean="0">
                <a:solidFill>
                  <a:srgbClr val="0000FF"/>
                </a:solidFill>
              </a:rPr>
              <a:t>,</a:t>
            </a:r>
            <a:endParaRPr lang="ru-RU" b="1" dirty="0">
              <a:solidFill>
                <a:srgbClr val="0000FF"/>
              </a:solidFill>
            </a:endParaRPr>
          </a:p>
          <a:p>
            <a:endParaRPr lang="ru-RU" b="1" i="1" dirty="0" smtClean="0">
              <a:solidFill>
                <a:srgbClr val="0000FF"/>
              </a:solidFill>
            </a:endParaRPr>
          </a:p>
          <a:p>
            <a:r>
              <a:rPr lang="en-US" b="1" i="1" dirty="0" err="1" smtClean="0">
                <a:solidFill>
                  <a:srgbClr val="0000FF"/>
                </a:solidFill>
              </a:rPr>
              <a:t>m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s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</a:t>
            </a:r>
            <a:r>
              <a:rPr lang="ru-RU" b="1" dirty="0" smtClean="0">
                <a:solidFill>
                  <a:srgbClr val="0000FF"/>
                </a:solidFill>
              </a:rPr>
              <a:t>– </a:t>
            </a:r>
            <a:r>
              <a:rPr lang="en-US" b="1" dirty="0" smtClean="0">
                <a:solidFill>
                  <a:srgbClr val="0000FF"/>
                </a:solidFill>
              </a:rPr>
              <a:t>weight </a:t>
            </a:r>
            <a:r>
              <a:rPr lang="en-US" b="1" dirty="0">
                <a:solidFill>
                  <a:srgbClr val="0000FF"/>
                </a:solidFill>
              </a:rPr>
              <a:t>of the sample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MgO</a:t>
            </a:r>
            <a:r>
              <a:rPr lang="ru-RU" b="1" dirty="0">
                <a:solidFill>
                  <a:srgbClr val="0000FF"/>
                </a:solidFill>
              </a:rPr>
              <a:t>, </a:t>
            </a:r>
            <a:r>
              <a:rPr lang="en-US" b="1" dirty="0" smtClean="0">
                <a:solidFill>
                  <a:srgbClr val="0000FF"/>
                </a:solidFill>
              </a:rPr>
              <a:t>g,</a:t>
            </a:r>
            <a:endParaRPr lang="ru-RU" b="1" dirty="0">
              <a:solidFill>
                <a:srgbClr val="0000FF"/>
              </a:solidFill>
            </a:endParaRPr>
          </a:p>
          <a:p>
            <a:pPr marL="715963" indent="-715963"/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i="1" baseline="-25000" dirty="0">
                <a:solidFill>
                  <a:srgbClr val="0000FF"/>
                </a:solidFill>
              </a:rPr>
              <a:t>i</a:t>
            </a:r>
            <a:r>
              <a:rPr lang="ru-RU" b="1" baseline="-25000" dirty="0" smtClean="0">
                <a:solidFill>
                  <a:srgbClr val="0000FF"/>
                </a:solidFill>
              </a:rPr>
              <a:t>,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ms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– </a:t>
            </a: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ctivity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of </a:t>
            </a:r>
            <a:r>
              <a:rPr lang="en-US" b="1" i="1" dirty="0" err="1" smtClean="0">
                <a:solidFill>
                  <a:srgbClr val="0000FF"/>
                </a:solidFill>
              </a:rPr>
              <a:t>i</a:t>
            </a:r>
            <a:r>
              <a:rPr lang="ru-RU" b="1" dirty="0" smtClean="0">
                <a:solidFill>
                  <a:srgbClr val="0000FF"/>
                </a:solidFill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</a:rPr>
              <a:t>th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radionuclide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in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molten </a:t>
            </a:r>
            <a:r>
              <a:rPr lang="en-US" b="1" dirty="0" smtClean="0">
                <a:solidFill>
                  <a:srgbClr val="0000FF"/>
                </a:solidFill>
              </a:rPr>
              <a:t>salt</a:t>
            </a:r>
            <a:r>
              <a:rPr lang="ru-RU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Bq</a:t>
            </a:r>
            <a:r>
              <a:rPr lang="en-US" b="1" dirty="0" smtClean="0">
                <a:solidFill>
                  <a:srgbClr val="0000FF"/>
                </a:solidFill>
              </a:rPr>
              <a:t>,</a:t>
            </a:r>
            <a:endParaRPr lang="ru-RU" b="1" dirty="0">
              <a:solidFill>
                <a:srgbClr val="0000FF"/>
              </a:solidFill>
            </a:endParaRPr>
          </a:p>
          <a:p>
            <a:pPr marL="715963" indent="-715963"/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i="1" baseline="-25000" dirty="0">
                <a:solidFill>
                  <a:srgbClr val="0000FF"/>
                </a:solidFill>
              </a:rPr>
              <a:t>i</a:t>
            </a:r>
            <a:r>
              <a:rPr lang="ru-RU" b="1" baseline="-25000" dirty="0" smtClean="0">
                <a:solidFill>
                  <a:srgbClr val="0000FF"/>
                </a:solidFill>
              </a:rPr>
              <a:t>,</a:t>
            </a:r>
            <a:r>
              <a:rPr lang="en-US" b="1" baseline="-25000" dirty="0" smtClean="0">
                <a:solidFill>
                  <a:srgbClr val="0000FF"/>
                </a:solidFill>
              </a:rPr>
              <a:t>s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</a:t>
            </a:r>
            <a:r>
              <a:rPr lang="ru-RU" b="1" dirty="0" smtClean="0">
                <a:solidFill>
                  <a:srgbClr val="0000FF"/>
                </a:solidFill>
              </a:rPr>
              <a:t>– </a:t>
            </a:r>
            <a:r>
              <a:rPr lang="en-US" b="1" dirty="0">
                <a:solidFill>
                  <a:srgbClr val="0000FF"/>
                </a:solidFill>
              </a:rPr>
              <a:t>activity of 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i</a:t>
            </a:r>
            <a:r>
              <a:rPr lang="ru-RU" b="1" dirty="0" smtClean="0">
                <a:solidFill>
                  <a:srgbClr val="0000FF"/>
                </a:solidFill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</a:rPr>
              <a:t>th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radionuclide in 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sample</a:t>
            </a:r>
            <a:r>
              <a:rPr lang="ru-RU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Bq</a:t>
            </a:r>
            <a:r>
              <a:rPr lang="en-US" b="1" dirty="0" smtClean="0">
                <a:solidFill>
                  <a:srgbClr val="0000FF"/>
                </a:solidFill>
              </a:rPr>
              <a:t>,</a:t>
            </a:r>
            <a:endParaRPr lang="ru-RU" b="1" dirty="0">
              <a:solidFill>
                <a:srgbClr val="0000FF"/>
              </a:solidFill>
            </a:endParaRPr>
          </a:p>
          <a:p>
            <a:pPr marL="715963" indent="-715963"/>
            <a:r>
              <a:rPr lang="en-US" b="1" i="1" dirty="0">
                <a:solidFill>
                  <a:srgbClr val="0000FF"/>
                </a:solidFill>
              </a:rPr>
              <a:t>n</a:t>
            </a:r>
            <a:r>
              <a:rPr lang="ru-RU" b="1" i="1" dirty="0">
                <a:solidFill>
                  <a:srgbClr val="0000FF"/>
                </a:solidFill>
              </a:rPr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     </a:t>
            </a:r>
            <a:r>
              <a:rPr lang="ru-RU" b="1" dirty="0" smtClean="0">
                <a:solidFill>
                  <a:srgbClr val="0000FF"/>
                </a:solidFill>
              </a:rPr>
              <a:t>– </a:t>
            </a:r>
            <a:r>
              <a:rPr lang="en-US" b="1" dirty="0" smtClean="0">
                <a:solidFill>
                  <a:srgbClr val="0000FF"/>
                </a:solidFill>
              </a:rPr>
              <a:t>quantity </a:t>
            </a:r>
            <a:r>
              <a:rPr lang="en-US" b="1" dirty="0">
                <a:solidFill>
                  <a:srgbClr val="0000FF"/>
                </a:solidFill>
              </a:rPr>
              <a:t>of </a:t>
            </a:r>
            <a:r>
              <a:rPr lang="en-US" b="1" dirty="0" err="1" smtClean="0">
                <a:solidFill>
                  <a:srgbClr val="0000FF"/>
                </a:solidFill>
              </a:rPr>
              <a:t>radionuclides</a:t>
            </a:r>
            <a:r>
              <a:rPr lang="en-US" b="1" dirty="0" smtClean="0">
                <a:solidFill>
                  <a:srgbClr val="0000FF"/>
                </a:solidFill>
              </a:rPr>
              <a:t>,</a:t>
            </a:r>
            <a:endParaRPr lang="ru-RU" b="1" dirty="0">
              <a:solidFill>
                <a:srgbClr val="0000FF"/>
              </a:solidFill>
            </a:endParaRPr>
          </a:p>
          <a:p>
            <a:r>
              <a:rPr lang="en-US" b="1" i="1" dirty="0">
                <a:solidFill>
                  <a:srgbClr val="0000FF"/>
                </a:solidFill>
              </a:rPr>
              <a:t>S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</a:t>
            </a:r>
            <a:r>
              <a:rPr lang="ru-RU" b="1" dirty="0" smtClean="0">
                <a:solidFill>
                  <a:srgbClr val="0000FF"/>
                </a:solidFill>
              </a:rPr>
              <a:t>– </a:t>
            </a:r>
            <a:r>
              <a:rPr lang="en-US" b="1" dirty="0" smtClean="0">
                <a:solidFill>
                  <a:srgbClr val="0000FF"/>
                </a:solidFill>
              </a:rPr>
              <a:t>surface area </a:t>
            </a:r>
            <a:r>
              <a:rPr lang="en-US" b="1" dirty="0">
                <a:solidFill>
                  <a:srgbClr val="0000FF"/>
                </a:solidFill>
              </a:rPr>
              <a:t>of </a:t>
            </a:r>
            <a:r>
              <a:rPr lang="en-US" b="1" dirty="0" smtClean="0">
                <a:solidFill>
                  <a:srgbClr val="0000FF"/>
                </a:solidFill>
              </a:rPr>
              <a:t>sample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MgO</a:t>
            </a:r>
            <a:r>
              <a:rPr lang="ru-RU" b="1" dirty="0">
                <a:solidFill>
                  <a:srgbClr val="0000FF"/>
                </a:solidFill>
              </a:rPr>
              <a:t>, </a:t>
            </a:r>
            <a:r>
              <a:rPr lang="en-US" b="1" dirty="0" smtClean="0">
                <a:solidFill>
                  <a:srgbClr val="0000FF"/>
                </a:solidFill>
              </a:rPr>
              <a:t>m</a:t>
            </a:r>
            <a:r>
              <a:rPr lang="ru-RU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,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endParaRPr lang="ru-RU" b="1" dirty="0">
              <a:solidFill>
                <a:srgbClr val="0000FF"/>
              </a:solidFill>
            </a:endParaRPr>
          </a:p>
          <a:p>
            <a:endParaRPr lang="ru-RU" b="1" i="1" dirty="0" smtClean="0">
              <a:solidFill>
                <a:srgbClr val="0000FF"/>
              </a:solidFill>
            </a:endParaRPr>
          </a:p>
          <a:p>
            <a:r>
              <a:rPr lang="en-US" b="1" i="1" dirty="0" smtClean="0">
                <a:solidFill>
                  <a:srgbClr val="0000FF"/>
                </a:solidFill>
              </a:rPr>
              <a:t>t</a:t>
            </a:r>
            <a:r>
              <a:rPr lang="ru-RU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      </a:t>
            </a:r>
            <a:r>
              <a:rPr lang="ru-RU" b="1" i="1" dirty="0" smtClean="0">
                <a:solidFill>
                  <a:srgbClr val="0000FF"/>
                </a:solidFill>
              </a:rPr>
              <a:t>– </a:t>
            </a:r>
            <a:r>
              <a:rPr lang="en-US" b="1" dirty="0" smtClean="0">
                <a:solidFill>
                  <a:srgbClr val="0000FF"/>
                </a:solidFill>
              </a:rPr>
              <a:t>testing time</a:t>
            </a:r>
            <a:r>
              <a:rPr lang="ru-RU" b="1" dirty="0" smtClean="0">
                <a:solidFill>
                  <a:srgbClr val="0000FF"/>
                </a:solidFill>
              </a:rPr>
              <a:t>, </a:t>
            </a:r>
            <a:r>
              <a:rPr lang="en-US" b="1" dirty="0" smtClean="0">
                <a:solidFill>
                  <a:srgbClr val="0000FF"/>
                </a:solidFill>
              </a:rPr>
              <a:t>h,</a:t>
            </a:r>
            <a:endParaRPr lang="ru-RU" b="1" dirty="0">
              <a:solidFill>
                <a:srgbClr val="0000FF"/>
              </a:solidFill>
            </a:endParaRPr>
          </a:p>
          <a:p>
            <a:pPr marL="715963" indent="-715963"/>
            <a:r>
              <a:rPr lang="en-US" b="1" i="1" dirty="0" smtClean="0">
                <a:solidFill>
                  <a:srgbClr val="0000FF"/>
                </a:solidFill>
              </a:rPr>
              <a:t>L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</a:t>
            </a:r>
            <a:r>
              <a:rPr lang="ru-RU" b="1" dirty="0" smtClean="0">
                <a:solidFill>
                  <a:srgbClr val="0000FF"/>
                </a:solidFill>
              </a:rPr>
              <a:t>– </a:t>
            </a:r>
            <a:r>
              <a:rPr lang="en-US" b="1" dirty="0" smtClean="0">
                <a:solidFill>
                  <a:srgbClr val="0000FF"/>
                </a:solidFill>
              </a:rPr>
              <a:t>permeability </a:t>
            </a:r>
            <a:r>
              <a:rPr lang="en-US" b="1" dirty="0">
                <a:solidFill>
                  <a:srgbClr val="0000FF"/>
                </a:solidFill>
              </a:rPr>
              <a:t>of </a:t>
            </a:r>
            <a:r>
              <a:rPr lang="en-US" b="1" dirty="0" smtClean="0">
                <a:solidFill>
                  <a:srgbClr val="0000FF"/>
                </a:solidFill>
              </a:rPr>
              <a:t>corrosion,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</a:t>
            </a:r>
            <a:r>
              <a:rPr lang="el-GR" b="1" dirty="0" smtClean="0">
                <a:solidFill>
                  <a:srgbClr val="0000FF"/>
                </a:solidFill>
              </a:rPr>
              <a:t>μ</a:t>
            </a:r>
            <a:r>
              <a:rPr lang="en-US" b="1" dirty="0" smtClean="0">
                <a:solidFill>
                  <a:srgbClr val="0000FF"/>
                </a:solidFill>
              </a:rPr>
              <a:t>m</a:t>
            </a:r>
            <a:r>
              <a:rPr lang="ru-RU" b="1" dirty="0" smtClean="0">
                <a:solidFill>
                  <a:srgbClr val="0000FF"/>
                </a:solidFill>
              </a:rPr>
              <a:t>/</a:t>
            </a:r>
            <a:r>
              <a:rPr lang="en-US" b="1" dirty="0" smtClean="0">
                <a:solidFill>
                  <a:srgbClr val="0000FF"/>
                </a:solidFill>
              </a:rPr>
              <a:t>year,</a:t>
            </a:r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i="1" dirty="0" smtClean="0">
                <a:solidFill>
                  <a:srgbClr val="0000FF"/>
                </a:solidFill>
              </a:rPr>
              <a:t>ρ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</a:t>
            </a:r>
            <a:r>
              <a:rPr lang="ru-RU" b="1" dirty="0" smtClean="0">
                <a:solidFill>
                  <a:srgbClr val="0000FF"/>
                </a:solidFill>
              </a:rPr>
              <a:t>– </a:t>
            </a:r>
            <a:r>
              <a:rPr lang="en-US" b="1" dirty="0" smtClean="0">
                <a:solidFill>
                  <a:srgbClr val="0000FF"/>
                </a:solidFill>
              </a:rPr>
              <a:t>density</a:t>
            </a:r>
            <a:r>
              <a:rPr lang="ru-RU" b="1" dirty="0" smtClean="0">
                <a:solidFill>
                  <a:srgbClr val="0000FF"/>
                </a:solidFill>
              </a:rPr>
              <a:t>, </a:t>
            </a:r>
            <a:r>
              <a:rPr lang="en-US" b="1" dirty="0" smtClean="0">
                <a:solidFill>
                  <a:srgbClr val="0000FF"/>
                </a:solidFill>
              </a:rPr>
              <a:t>g</a:t>
            </a:r>
            <a:r>
              <a:rPr lang="ru-RU" b="1" dirty="0" smtClean="0">
                <a:solidFill>
                  <a:srgbClr val="0000FF"/>
                </a:solidFill>
              </a:rPr>
              <a:t>/</a:t>
            </a:r>
            <a:r>
              <a:rPr lang="en-US" b="1" dirty="0" smtClean="0">
                <a:solidFill>
                  <a:srgbClr val="0000FF"/>
                </a:solidFill>
              </a:rPr>
              <a:t>cm</a:t>
            </a:r>
            <a:r>
              <a:rPr lang="ru-RU" b="1" baseline="30000" dirty="0" smtClean="0">
                <a:solidFill>
                  <a:srgbClr val="0000FF"/>
                </a:solidFill>
              </a:rPr>
              <a:t>3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97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8</a:t>
            </a:fld>
            <a:endParaRPr lang="ru-RU">
              <a:solidFill>
                <a:srgbClr val="003274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171267" y="1132747"/>
            <a:ext cx="3816424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95287" y="2657524"/>
            <a:ext cx="443341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002060"/>
                </a:solidFill>
              </a:rPr>
              <a:t>Керамика </a:t>
            </a:r>
            <a:r>
              <a:rPr lang="en-US" sz="1700" b="1" dirty="0" err="1" smtClean="0">
                <a:solidFill>
                  <a:srgbClr val="002060"/>
                </a:solidFill>
              </a:rPr>
              <a:t>MgO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</a:rPr>
              <a:t>в облученном состоянии имеет высокую коррозионную стойкость в расплавах </a:t>
            </a:r>
            <a:r>
              <a:rPr lang="en-US" sz="1700" b="1" dirty="0" err="1" smtClean="0">
                <a:solidFill>
                  <a:srgbClr val="002060"/>
                </a:solidFill>
              </a:rPr>
              <a:t>LiCl</a:t>
            </a:r>
            <a:r>
              <a:rPr lang="ru-RU" sz="1700" b="1" dirty="0" smtClean="0">
                <a:solidFill>
                  <a:srgbClr val="002060"/>
                </a:solidFill>
              </a:rPr>
              <a:t> при обеих температурах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</a:rPr>
              <a:t>испытаний.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002060"/>
                </a:solidFill>
              </a:rPr>
              <a:t>Скорость коррозии не превышает сотых долей мкм.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287" y="4581127"/>
            <a:ext cx="40627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700" b="1" i="1" dirty="0" smtClean="0">
                <a:solidFill>
                  <a:srgbClr val="0000FF"/>
                </a:solidFill>
              </a:rPr>
              <a:t> ceramics in </a:t>
            </a:r>
            <a:r>
              <a:rPr lang="en-US" sz="1700" b="1" i="1" dirty="0">
                <a:solidFill>
                  <a:srgbClr val="0000FF"/>
                </a:solidFill>
              </a:rPr>
              <a:t>the irradiated state has high </a:t>
            </a:r>
            <a:r>
              <a:rPr lang="en-US" sz="1700" b="1" i="1" dirty="0" smtClean="0">
                <a:solidFill>
                  <a:srgbClr val="0000FF"/>
                </a:solidFill>
              </a:rPr>
              <a:t>corrosion </a:t>
            </a:r>
            <a:r>
              <a:rPr lang="en-US" sz="1700" b="1" i="1" dirty="0">
                <a:solidFill>
                  <a:srgbClr val="0000FF"/>
                </a:solidFill>
              </a:rPr>
              <a:t>resistance in </a:t>
            </a:r>
            <a:r>
              <a:rPr lang="en-US" sz="1700" b="1" i="1" dirty="0" smtClean="0">
                <a:solidFill>
                  <a:srgbClr val="0000FF"/>
                </a:solidFill>
              </a:rPr>
              <a:t>molten </a:t>
            </a:r>
            <a:r>
              <a:rPr lang="en-US" sz="1700" b="1" i="1" dirty="0" err="1">
                <a:solidFill>
                  <a:srgbClr val="0000FF"/>
                </a:solidFill>
              </a:rPr>
              <a:t>LiCl</a:t>
            </a:r>
            <a:r>
              <a:rPr lang="en-US" sz="1700" b="1" i="1" dirty="0">
                <a:solidFill>
                  <a:srgbClr val="0000FF"/>
                </a:solidFill>
              </a:rPr>
              <a:t> at both </a:t>
            </a:r>
            <a:r>
              <a:rPr lang="en-US" sz="1700" b="1" i="1" dirty="0" smtClean="0">
                <a:solidFill>
                  <a:srgbClr val="0000FF"/>
                </a:solidFill>
              </a:rPr>
              <a:t>testing temperatures.</a:t>
            </a:r>
            <a:endParaRPr lang="en-US" sz="1700" b="1" i="1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b="1" i="1" dirty="0" smtClean="0">
                <a:solidFill>
                  <a:srgbClr val="0000FF"/>
                </a:solidFill>
              </a:rPr>
              <a:t>Corrosion rate does </a:t>
            </a:r>
            <a:r>
              <a:rPr lang="en-US" sz="1700" b="1" i="1" dirty="0">
                <a:solidFill>
                  <a:srgbClr val="0000FF"/>
                </a:solidFill>
              </a:rPr>
              <a:t>not exceed the </a:t>
            </a:r>
            <a:r>
              <a:rPr lang="en-US" sz="1700" b="1" i="1" dirty="0" smtClean="0">
                <a:solidFill>
                  <a:srgbClr val="0000FF"/>
                </a:solidFill>
              </a:rPr>
              <a:t>hundredth of </a:t>
            </a:r>
            <a:r>
              <a:rPr lang="en-US" sz="1700" b="1" i="1" dirty="0">
                <a:solidFill>
                  <a:srgbClr val="0000FF"/>
                </a:solidFill>
              </a:rPr>
              <a:t>a </a:t>
            </a:r>
            <a:r>
              <a:rPr lang="en-US" sz="1700" b="1" i="1" dirty="0" smtClean="0">
                <a:solidFill>
                  <a:srgbClr val="0000FF"/>
                </a:solidFill>
              </a:rPr>
              <a:t>micrometer</a:t>
            </a:r>
            <a:r>
              <a:rPr lang="ru-RU" sz="1700" b="1" i="1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8262" y="116632"/>
            <a:ext cx="4128215" cy="215443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Влияние содержания </a:t>
            </a:r>
            <a:r>
              <a:rPr lang="en-US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Li</a:t>
            </a:r>
            <a:r>
              <a:rPr lang="en-US" altLang="ru-RU" sz="2200" b="1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</a:t>
            </a:r>
            <a:r>
              <a:rPr lang="en-US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 </a:t>
            </a:r>
            <a:r>
              <a:rPr lang="ru-RU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и </a:t>
            </a:r>
            <a:r>
              <a:rPr lang="en-US" altLang="ru-RU" sz="2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UCl</a:t>
            </a:r>
            <a:r>
              <a:rPr lang="ru-RU" altLang="ru-RU" sz="2200" b="1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</a:t>
            </a:r>
            <a:r>
              <a:rPr lang="en-US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ru-RU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на скорость коррозии керамики </a:t>
            </a:r>
            <a:r>
              <a:rPr lang="en-US" altLang="ru-RU" sz="2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ru-RU" alt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(1/2)</a:t>
            </a:r>
            <a:endParaRPr lang="en-US" altLang="ru-RU" sz="2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ru-RU" sz="8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Effect </a:t>
            </a:r>
            <a:r>
              <a:rPr lang="en-US" altLang="ru-RU" sz="22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of </a:t>
            </a:r>
            <a:r>
              <a:rPr lang="en-US" altLang="ru-RU" sz="2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Li</a:t>
            </a:r>
            <a:r>
              <a:rPr lang="en-US" altLang="ru-RU" sz="2200" b="1" i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</a:t>
            </a:r>
            <a:r>
              <a:rPr lang="en-US" altLang="ru-RU" sz="2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 </a:t>
            </a:r>
            <a:r>
              <a:rPr lang="en-US" altLang="ru-RU" sz="22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and UCl</a:t>
            </a:r>
            <a:r>
              <a:rPr lang="en-US" altLang="ru-RU" sz="2200" b="1" i="1" spc="50" baseline="-25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</a:t>
            </a:r>
            <a:r>
              <a:rPr lang="en-US" altLang="ru-RU" sz="22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altLang="ru-RU" sz="2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concentration on corrosion rate </a:t>
            </a:r>
            <a:r>
              <a:rPr lang="en-US" altLang="ru-RU" sz="22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of </a:t>
            </a:r>
            <a:r>
              <a:rPr lang="en-US" altLang="ru-RU" sz="2200" b="1" i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en-US" altLang="ru-RU" sz="2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ceramics</a:t>
            </a:r>
            <a:r>
              <a:rPr lang="ru-RU" altLang="ru-RU" sz="2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(1/2)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120862" y="2564904"/>
            <a:ext cx="4283013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1" y="187004"/>
            <a:ext cx="4859337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28" y="3357241"/>
            <a:ext cx="488315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430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63" y="3421981"/>
            <a:ext cx="4721269" cy="308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5F7F-FEC9-455E-BB88-9940B91788F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9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0107" y="2344213"/>
            <a:ext cx="455095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002060"/>
                </a:solidFill>
              </a:rPr>
              <a:t>Введение </a:t>
            </a:r>
            <a:r>
              <a:rPr lang="en-US" sz="1700" b="1" dirty="0" smtClean="0">
                <a:solidFill>
                  <a:srgbClr val="002060"/>
                </a:solidFill>
              </a:rPr>
              <a:t>Li</a:t>
            </a:r>
            <a:r>
              <a:rPr lang="en-US" sz="17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1700" b="1" dirty="0" smtClean="0">
                <a:solidFill>
                  <a:srgbClr val="002060"/>
                </a:solidFill>
              </a:rPr>
              <a:t>O </a:t>
            </a:r>
            <a:r>
              <a:rPr lang="ru-RU" sz="1700" b="1" dirty="0" smtClean="0">
                <a:solidFill>
                  <a:srgbClr val="002060"/>
                </a:solidFill>
              </a:rPr>
              <a:t>и </a:t>
            </a:r>
            <a:r>
              <a:rPr lang="en-US" sz="1700" b="1" dirty="0" smtClean="0">
                <a:solidFill>
                  <a:srgbClr val="002060"/>
                </a:solidFill>
              </a:rPr>
              <a:t>UCl</a:t>
            </a:r>
            <a:r>
              <a:rPr lang="en-US" sz="17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</a:rPr>
              <a:t>в расплав </a:t>
            </a:r>
            <a:r>
              <a:rPr lang="en-US" sz="1700" b="1" dirty="0" err="1">
                <a:solidFill>
                  <a:srgbClr val="002060"/>
                </a:solidFill>
              </a:rPr>
              <a:t>LiCl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</a:rPr>
              <a:t>приводит к увеличению скорости коррозии керамики </a:t>
            </a:r>
            <a:r>
              <a:rPr lang="en-US" sz="1700" b="1" dirty="0" err="1" smtClean="0">
                <a:solidFill>
                  <a:srgbClr val="002060"/>
                </a:solidFill>
              </a:rPr>
              <a:t>MgO</a:t>
            </a:r>
            <a:r>
              <a:rPr lang="ru-RU" sz="1700" b="1" dirty="0" smtClean="0">
                <a:solidFill>
                  <a:srgbClr val="002060"/>
                </a:solidFill>
              </a:rPr>
              <a:t> при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</a:rPr>
              <a:t>650 и </a:t>
            </a:r>
            <a:r>
              <a:rPr lang="en-US" sz="1700" b="1" dirty="0" smtClean="0">
                <a:solidFill>
                  <a:srgbClr val="002060"/>
                </a:solidFill>
              </a:rPr>
              <a:t/>
            </a:r>
            <a:br>
              <a:rPr lang="en-US" sz="1700" b="1" dirty="0" smtClean="0">
                <a:solidFill>
                  <a:srgbClr val="002060"/>
                </a:solidFill>
              </a:rPr>
            </a:br>
            <a:r>
              <a:rPr lang="ru-RU" sz="1700" b="1" dirty="0" smtClean="0">
                <a:solidFill>
                  <a:srgbClr val="002060"/>
                </a:solidFill>
              </a:rPr>
              <a:t>750 </a:t>
            </a:r>
            <a:r>
              <a:rPr lang="ru-RU" sz="1700" b="1" baseline="30000" dirty="0" err="1" smtClean="0">
                <a:solidFill>
                  <a:srgbClr val="002060"/>
                </a:solidFill>
              </a:rPr>
              <a:t>о</a:t>
            </a:r>
            <a:r>
              <a:rPr lang="ru-RU" sz="1700" b="1" dirty="0" err="1" smtClean="0">
                <a:solidFill>
                  <a:srgbClr val="002060"/>
                </a:solidFill>
              </a:rPr>
              <a:t>С</a:t>
            </a:r>
            <a:r>
              <a:rPr lang="ru-RU" sz="1700" b="1" dirty="0" smtClean="0">
                <a:solidFill>
                  <a:srgbClr val="002060"/>
                </a:solidFill>
              </a:rPr>
              <a:t>.</a:t>
            </a:r>
            <a:endParaRPr lang="en-US" sz="1700" b="1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rgbClr val="002060"/>
                </a:solidFill>
              </a:rPr>
              <a:t>Повышение температуры расплавов </a:t>
            </a:r>
            <a:r>
              <a:rPr lang="en-US" sz="1700" b="1" dirty="0" err="1">
                <a:solidFill>
                  <a:srgbClr val="002060"/>
                </a:solidFill>
              </a:rPr>
              <a:t>LiCl</a:t>
            </a:r>
            <a:r>
              <a:rPr lang="ru-RU" sz="1700" b="1" dirty="0">
                <a:solidFill>
                  <a:srgbClr val="002060"/>
                </a:solidFill>
              </a:rPr>
              <a:t>+</a:t>
            </a:r>
            <a:r>
              <a:rPr lang="en-US" sz="1700" b="1" dirty="0">
                <a:solidFill>
                  <a:srgbClr val="002060"/>
                </a:solidFill>
              </a:rPr>
              <a:t>nLi</a:t>
            </a:r>
            <a:r>
              <a:rPr lang="en-US" sz="1700" b="1" baseline="-25000" dirty="0">
                <a:solidFill>
                  <a:srgbClr val="002060"/>
                </a:solidFill>
              </a:rPr>
              <a:t>2</a:t>
            </a:r>
            <a:r>
              <a:rPr lang="en-US" sz="1700" b="1" dirty="0">
                <a:solidFill>
                  <a:srgbClr val="002060"/>
                </a:solidFill>
              </a:rPr>
              <a:t>O </a:t>
            </a:r>
            <a:r>
              <a:rPr lang="ru-RU" sz="1700" b="1" dirty="0">
                <a:solidFill>
                  <a:srgbClr val="002060"/>
                </a:solidFill>
              </a:rPr>
              <a:t>и </a:t>
            </a:r>
            <a:r>
              <a:rPr lang="en-US" sz="1700" b="1" dirty="0" err="1">
                <a:solidFill>
                  <a:srgbClr val="002060"/>
                </a:solidFill>
              </a:rPr>
              <a:t>LiCl</a:t>
            </a:r>
            <a:r>
              <a:rPr lang="ru-RU" sz="1700" b="1" dirty="0">
                <a:solidFill>
                  <a:srgbClr val="002060"/>
                </a:solidFill>
              </a:rPr>
              <a:t>+</a:t>
            </a:r>
            <a:r>
              <a:rPr lang="en-US" sz="1700" b="1" dirty="0">
                <a:solidFill>
                  <a:srgbClr val="002060"/>
                </a:solidFill>
              </a:rPr>
              <a:t>mUCl</a:t>
            </a:r>
            <a:r>
              <a:rPr lang="en-US" sz="1700" b="1" baseline="-25000" dirty="0">
                <a:solidFill>
                  <a:srgbClr val="002060"/>
                </a:solidFill>
              </a:rPr>
              <a:t>3</a:t>
            </a:r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>
                <a:solidFill>
                  <a:srgbClr val="002060"/>
                </a:solidFill>
              </a:rPr>
              <a:t>с 650 до </a:t>
            </a:r>
            <a:r>
              <a:rPr lang="en-US" sz="1700" b="1" dirty="0" smtClean="0">
                <a:solidFill>
                  <a:srgbClr val="002060"/>
                </a:solidFill>
              </a:rPr>
              <a:t/>
            </a:r>
            <a:br>
              <a:rPr lang="en-US" sz="1700" b="1" dirty="0" smtClean="0">
                <a:solidFill>
                  <a:srgbClr val="002060"/>
                </a:solidFill>
              </a:rPr>
            </a:br>
            <a:r>
              <a:rPr lang="ru-RU" sz="1700" b="1" dirty="0" smtClean="0">
                <a:solidFill>
                  <a:srgbClr val="002060"/>
                </a:solidFill>
              </a:rPr>
              <a:t>750 </a:t>
            </a:r>
            <a:r>
              <a:rPr lang="ru-RU" sz="1700" b="1" baseline="30000" dirty="0" err="1">
                <a:solidFill>
                  <a:srgbClr val="002060"/>
                </a:solidFill>
              </a:rPr>
              <a:t>о</a:t>
            </a:r>
            <a:r>
              <a:rPr lang="ru-RU" sz="1700" b="1" dirty="0" err="1">
                <a:solidFill>
                  <a:srgbClr val="002060"/>
                </a:solidFill>
              </a:rPr>
              <a:t>С</a:t>
            </a:r>
            <a:r>
              <a:rPr lang="ru-RU" sz="1700" b="1" dirty="0">
                <a:solidFill>
                  <a:srgbClr val="002060"/>
                </a:solidFill>
              </a:rPr>
              <a:t> приводит к увеличению скорости коррозии </a:t>
            </a:r>
            <a:r>
              <a:rPr lang="en-US" sz="1700" b="1" dirty="0" err="1">
                <a:solidFill>
                  <a:srgbClr val="002060"/>
                </a:solidFill>
              </a:rPr>
              <a:t>MgO</a:t>
            </a:r>
            <a:r>
              <a:rPr lang="ru-RU" sz="1700" b="1" dirty="0">
                <a:solidFill>
                  <a:srgbClr val="002060"/>
                </a:solidFill>
              </a:rPr>
              <a:t> в </a:t>
            </a:r>
            <a:r>
              <a:rPr lang="en-US" sz="1700" b="1" dirty="0">
                <a:solidFill>
                  <a:srgbClr val="002060"/>
                </a:solidFill>
              </a:rPr>
              <a:t>~1</a:t>
            </a:r>
            <a:r>
              <a:rPr lang="ru-RU" sz="1700" b="1" dirty="0">
                <a:solidFill>
                  <a:srgbClr val="002060"/>
                </a:solidFill>
              </a:rPr>
              <a:t>,5-2 </a:t>
            </a:r>
            <a:r>
              <a:rPr lang="ru-RU" sz="1700" b="1" dirty="0" smtClean="0">
                <a:solidFill>
                  <a:srgbClr val="002060"/>
                </a:solidFill>
              </a:rPr>
              <a:t>раза</a:t>
            </a:r>
            <a:r>
              <a:rPr lang="en-US" sz="1700" b="1" dirty="0" smtClean="0">
                <a:solidFill>
                  <a:srgbClr val="002060"/>
                </a:solidFill>
              </a:rPr>
              <a:t>.</a:t>
            </a:r>
            <a:endParaRPr lang="en-US" sz="1700" b="1" dirty="0">
              <a:solidFill>
                <a:srgbClr val="00206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8" y="5111"/>
            <a:ext cx="4544752" cy="233910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Влияние содержания </a:t>
            </a:r>
            <a:r>
              <a:rPr lang="en-US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Li</a:t>
            </a:r>
            <a:r>
              <a:rPr lang="en-US" altLang="ru-RU" sz="2400" b="1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</a:t>
            </a:r>
            <a:r>
              <a:rPr lang="en-US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 </a:t>
            </a:r>
            <a:r>
              <a:rPr lang="ru-RU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и </a:t>
            </a:r>
            <a:r>
              <a:rPr lang="en-US" alt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UCl</a:t>
            </a:r>
            <a:r>
              <a:rPr lang="ru-RU" altLang="ru-RU" sz="2400" b="1" spc="50" baseline="-25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</a:t>
            </a:r>
            <a:r>
              <a:rPr lang="en-US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ru-RU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на скорость коррозии керамики </a:t>
            </a:r>
            <a:r>
              <a:rPr lang="en-US" alt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ru-RU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(2/2)</a:t>
            </a:r>
            <a:endParaRPr lang="en-US" altLang="ru-RU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ru-RU" sz="8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4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Effect </a:t>
            </a:r>
            <a:r>
              <a:rPr lang="en-US" altLang="ru-RU" sz="24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of </a:t>
            </a:r>
            <a:r>
              <a:rPr lang="en-US" altLang="ru-RU" sz="24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Li</a:t>
            </a:r>
            <a:r>
              <a:rPr lang="en-US" altLang="ru-RU" sz="2400" b="1" i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2</a:t>
            </a:r>
            <a:r>
              <a:rPr lang="en-US" altLang="ru-RU" sz="24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 </a:t>
            </a:r>
            <a:r>
              <a:rPr lang="en-US" altLang="ru-RU" sz="24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and UCl</a:t>
            </a:r>
            <a:r>
              <a:rPr lang="en-US" altLang="ru-RU" sz="2400" b="1" i="1" spc="50" baseline="-25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3</a:t>
            </a:r>
            <a:r>
              <a:rPr lang="en-US" altLang="ru-RU" sz="24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altLang="ru-RU" sz="24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concentration on corrosion rate </a:t>
            </a:r>
            <a:r>
              <a:rPr lang="en-US" altLang="ru-RU" sz="24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of </a:t>
            </a:r>
            <a:r>
              <a:rPr lang="en-US" altLang="ru-RU" sz="2400" b="1" i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MgO</a:t>
            </a:r>
            <a:r>
              <a:rPr lang="en-US" altLang="ru-RU" sz="24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ceramics</a:t>
            </a:r>
            <a:r>
              <a:rPr lang="ru-RU" altLang="ru-RU" sz="24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(2/2)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41687" y="2357659"/>
            <a:ext cx="4283013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11" y="309364"/>
            <a:ext cx="4771159" cy="311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55991" y="4539975"/>
            <a:ext cx="4550956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700" b="1" i="1" dirty="0" smtClean="0">
                <a:solidFill>
                  <a:srgbClr val="0000FF"/>
                </a:solidFill>
              </a:rPr>
              <a:t>Li</a:t>
            </a:r>
            <a:r>
              <a:rPr lang="en-US" sz="1700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1700" b="1" i="1" dirty="0" smtClean="0">
                <a:solidFill>
                  <a:srgbClr val="0000FF"/>
                </a:solidFill>
              </a:rPr>
              <a:t>O and UCl</a:t>
            </a:r>
            <a:r>
              <a:rPr lang="en-US" sz="1700" b="1" i="1" baseline="-25000" dirty="0" smtClean="0">
                <a:solidFill>
                  <a:srgbClr val="0000FF"/>
                </a:solidFill>
              </a:rPr>
              <a:t>3</a:t>
            </a:r>
            <a:r>
              <a:rPr lang="en-US" sz="1700" b="1" i="1" dirty="0" smtClean="0">
                <a:solidFill>
                  <a:srgbClr val="0000FF"/>
                </a:solidFill>
              </a:rPr>
              <a:t> introduction into molten </a:t>
            </a:r>
            <a:r>
              <a:rPr lang="ru-RU" sz="1700" b="1" i="1" dirty="0" smtClean="0">
                <a:solidFill>
                  <a:srgbClr val="0000FF"/>
                </a:solidFill>
              </a:rPr>
              <a:t/>
            </a:r>
            <a:br>
              <a:rPr lang="ru-RU" sz="1700" b="1" i="1" dirty="0" smtClean="0">
                <a:solidFill>
                  <a:srgbClr val="0000FF"/>
                </a:solidFill>
              </a:rPr>
            </a:br>
            <a:r>
              <a:rPr lang="en-US" sz="1700" b="1" i="1" dirty="0" err="1" smtClean="0">
                <a:solidFill>
                  <a:srgbClr val="0000FF"/>
                </a:solidFill>
              </a:rPr>
              <a:t>LiCl</a:t>
            </a:r>
            <a:r>
              <a:rPr lang="en-US" sz="1700" b="1" i="1" dirty="0" smtClean="0">
                <a:solidFill>
                  <a:srgbClr val="0000FF"/>
                </a:solidFill>
              </a:rPr>
              <a:t> </a:t>
            </a:r>
            <a:r>
              <a:rPr lang="en-US" sz="1700" b="1" i="1" dirty="0">
                <a:solidFill>
                  <a:srgbClr val="0000FF"/>
                </a:solidFill>
              </a:rPr>
              <a:t>leads to increase </a:t>
            </a:r>
            <a:r>
              <a:rPr lang="en-US" sz="1700" b="1" i="1" dirty="0" smtClean="0">
                <a:solidFill>
                  <a:srgbClr val="0000FF"/>
                </a:solidFill>
              </a:rPr>
              <a:t>in </a:t>
            </a:r>
            <a:r>
              <a:rPr lang="en-US" sz="1700" b="1" i="1" dirty="0">
                <a:solidFill>
                  <a:srgbClr val="0000FF"/>
                </a:solidFill>
              </a:rPr>
              <a:t>corrosion </a:t>
            </a:r>
            <a:r>
              <a:rPr lang="en-US" sz="1700" b="1" i="1" dirty="0" smtClean="0">
                <a:solidFill>
                  <a:srgbClr val="0000FF"/>
                </a:solidFill>
              </a:rPr>
              <a:t>rate of </a:t>
            </a:r>
            <a:r>
              <a:rPr lang="en-US" sz="17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700" b="1" i="1" dirty="0" smtClean="0">
                <a:solidFill>
                  <a:srgbClr val="0000FF"/>
                </a:solidFill>
              </a:rPr>
              <a:t> ceramics at </a:t>
            </a:r>
            <a:r>
              <a:rPr lang="en-US" sz="1700" b="1" i="1" dirty="0">
                <a:solidFill>
                  <a:srgbClr val="0000FF"/>
                </a:solidFill>
              </a:rPr>
              <a:t>650 and </a:t>
            </a:r>
            <a:r>
              <a:rPr lang="en-US" sz="1700" b="1" i="1" dirty="0" smtClean="0">
                <a:solidFill>
                  <a:srgbClr val="0000FF"/>
                </a:solidFill>
              </a:rPr>
              <a:t>750 </a:t>
            </a:r>
            <a:r>
              <a:rPr lang="en-US" sz="1700" b="1" i="1" baseline="30000" dirty="0" err="1" smtClean="0">
                <a:solidFill>
                  <a:srgbClr val="0000FF"/>
                </a:solidFill>
              </a:rPr>
              <a:t>o</a:t>
            </a:r>
            <a:r>
              <a:rPr lang="en-US" sz="1700" b="1" i="1" dirty="0" err="1" smtClean="0">
                <a:solidFill>
                  <a:srgbClr val="0000FF"/>
                </a:solidFill>
              </a:rPr>
              <a:t>C</a:t>
            </a:r>
            <a:r>
              <a:rPr lang="en-US" sz="1700" b="1" i="1" dirty="0" err="1">
                <a:solidFill>
                  <a:srgbClr val="0000FF"/>
                </a:solidFill>
              </a:rPr>
              <a:t>.</a:t>
            </a:r>
            <a:endParaRPr lang="ru-RU" sz="1700" b="1" i="1" dirty="0" smtClean="0">
              <a:solidFill>
                <a:srgbClr val="0000FF"/>
              </a:solidFill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700" b="1" i="1" dirty="0" smtClean="0">
                <a:solidFill>
                  <a:srgbClr val="0000FF"/>
                </a:solidFill>
              </a:rPr>
              <a:t>Rise </a:t>
            </a:r>
            <a:r>
              <a:rPr lang="en-US" sz="1700" b="1" i="1" dirty="0">
                <a:solidFill>
                  <a:srgbClr val="0000FF"/>
                </a:solidFill>
              </a:rPr>
              <a:t>in temperature of </a:t>
            </a:r>
            <a:r>
              <a:rPr lang="en-US" sz="1700" b="1" i="1" dirty="0" smtClean="0">
                <a:solidFill>
                  <a:srgbClr val="0000FF"/>
                </a:solidFill>
              </a:rPr>
              <a:t>LiCl+nLi</a:t>
            </a:r>
            <a:r>
              <a:rPr lang="en-US" sz="1700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1700" b="1" i="1" dirty="0" smtClean="0">
                <a:solidFill>
                  <a:srgbClr val="0000FF"/>
                </a:solidFill>
              </a:rPr>
              <a:t>O </a:t>
            </a:r>
            <a:r>
              <a:rPr lang="en-US" sz="1700" b="1" i="1" dirty="0">
                <a:solidFill>
                  <a:srgbClr val="0000FF"/>
                </a:solidFill>
              </a:rPr>
              <a:t>and LiCl+mUCl</a:t>
            </a:r>
            <a:r>
              <a:rPr lang="en-US" sz="1700" b="1" i="1" baseline="-25000" dirty="0">
                <a:solidFill>
                  <a:srgbClr val="0000FF"/>
                </a:solidFill>
              </a:rPr>
              <a:t>3</a:t>
            </a:r>
            <a:r>
              <a:rPr lang="en-US" sz="1700" b="1" i="1" dirty="0">
                <a:solidFill>
                  <a:srgbClr val="0000FF"/>
                </a:solidFill>
              </a:rPr>
              <a:t> </a:t>
            </a:r>
            <a:r>
              <a:rPr lang="en-US" sz="1700" b="1" i="1" dirty="0" smtClean="0">
                <a:solidFill>
                  <a:srgbClr val="0000FF"/>
                </a:solidFill>
              </a:rPr>
              <a:t>melts with </a:t>
            </a:r>
            <a:r>
              <a:rPr lang="en-US" sz="1700" b="1" i="1" dirty="0">
                <a:solidFill>
                  <a:srgbClr val="0000FF"/>
                </a:solidFill>
              </a:rPr>
              <a:t>650 to 750 </a:t>
            </a:r>
            <a:r>
              <a:rPr lang="en-US" sz="1700" b="1" i="1" baseline="30000" dirty="0" err="1" smtClean="0">
                <a:solidFill>
                  <a:srgbClr val="0000FF"/>
                </a:solidFill>
              </a:rPr>
              <a:t>o</a:t>
            </a:r>
            <a:r>
              <a:rPr lang="en-US" sz="1700" b="1" i="1" dirty="0" err="1" smtClean="0">
                <a:solidFill>
                  <a:srgbClr val="0000FF"/>
                </a:solidFill>
              </a:rPr>
              <a:t>C</a:t>
            </a:r>
            <a:r>
              <a:rPr lang="en-US" sz="1700" b="1" i="1" dirty="0" smtClean="0">
                <a:solidFill>
                  <a:srgbClr val="0000FF"/>
                </a:solidFill>
              </a:rPr>
              <a:t> </a:t>
            </a:r>
            <a:r>
              <a:rPr lang="en-US" sz="1700" b="1" i="1" dirty="0">
                <a:solidFill>
                  <a:srgbClr val="0000FF"/>
                </a:solidFill>
              </a:rPr>
              <a:t>leads to increase </a:t>
            </a:r>
            <a:r>
              <a:rPr lang="en-US" sz="1700" b="1" i="1" dirty="0" smtClean="0">
                <a:solidFill>
                  <a:srgbClr val="0000FF"/>
                </a:solidFill>
              </a:rPr>
              <a:t>in </a:t>
            </a:r>
            <a:r>
              <a:rPr lang="en-US" sz="1700" b="1" i="1" dirty="0" err="1" smtClean="0">
                <a:solidFill>
                  <a:srgbClr val="0000FF"/>
                </a:solidFill>
              </a:rPr>
              <a:t>MgO</a:t>
            </a:r>
            <a:r>
              <a:rPr lang="en-US" sz="1700" b="1" i="1" dirty="0" smtClean="0">
                <a:solidFill>
                  <a:srgbClr val="0000FF"/>
                </a:solidFill>
              </a:rPr>
              <a:t> corrosion </a:t>
            </a:r>
            <a:r>
              <a:rPr lang="en-US" sz="1700" b="1" i="1" dirty="0">
                <a:solidFill>
                  <a:srgbClr val="0000FF"/>
                </a:solidFill>
              </a:rPr>
              <a:t>rate </a:t>
            </a:r>
            <a:r>
              <a:rPr lang="en-US" sz="1700" b="1" i="1" dirty="0" smtClean="0">
                <a:solidFill>
                  <a:srgbClr val="0000FF"/>
                </a:solidFill>
              </a:rPr>
              <a:t>by </a:t>
            </a:r>
            <a:r>
              <a:rPr lang="en-US" sz="1700" b="1" i="1" dirty="0">
                <a:solidFill>
                  <a:srgbClr val="0000FF"/>
                </a:solidFill>
              </a:rPr>
              <a:t>~</a:t>
            </a:r>
            <a:r>
              <a:rPr lang="en-US" sz="1700" b="1" i="1" dirty="0" smtClean="0">
                <a:solidFill>
                  <a:srgbClr val="0000FF"/>
                </a:solidFill>
              </a:rPr>
              <a:t>1.5-2 </a:t>
            </a:r>
            <a:r>
              <a:rPr lang="en-US" sz="1700" b="1" i="1" dirty="0">
                <a:solidFill>
                  <a:srgbClr val="0000FF"/>
                </a:solidFill>
              </a:rPr>
              <a:t>time.</a:t>
            </a:r>
            <a:endParaRPr lang="ru-RU" sz="1700" b="1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45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сатом_шаблоны_выступления_формальный">
  <a:themeElements>
    <a:clrScheme name="Росатом_шаблоны_выступления_формальный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Росатом_шаблоны_выступления_формаль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Росатом_шаблоны_выступления_формальны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_шаблоны_выступления_формальный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_шаблоны_выступления_формальный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_шаблоны_выступления_формальный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_шаблоны_выступления_формальный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СЛЕДНЯЯ ПРЕЗЕНТАЦИЯ РАЧКОВА">
  <a:themeElements>
    <a:clrScheme name="8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6675" algn="ctr">
          <a:solidFill>
            <a:srgbClr val="FF0000"/>
          </a:solidFill>
          <a:miter lim="800000"/>
          <a:headEnd/>
          <a:tailEnd/>
        </a:ln>
        <a:effectLst>
          <a:softEdge rad="127000"/>
        </a:effectLst>
      </a:spPr>
      <a:bodyPr lIns="0" tIns="0" rIns="0" bIns="0" rtlCol="0" anchor="ctr">
        <a:spAutoFit/>
      </a:bodyPr>
      <a:lstStyle>
        <a:defPPr algn="ctr">
          <a:spcBef>
            <a:spcPct val="0"/>
          </a:spcBef>
          <a:spcAft>
            <a:spcPct val="0"/>
          </a:spcAft>
          <a:defRPr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ПОСЛЕДНЯЯ ПРЕЗЕНТАЦИЯ РАЧКОВА">
  <a:themeElements>
    <a:clrScheme name="8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6675" algn="ctr">
          <a:solidFill>
            <a:srgbClr val="FF0000"/>
          </a:solidFill>
          <a:miter lim="800000"/>
          <a:headEnd/>
          <a:tailEnd/>
        </a:ln>
        <a:effectLst>
          <a:softEdge rad="127000"/>
        </a:effectLst>
      </a:spPr>
      <a:bodyPr lIns="0" tIns="0" rIns="0" bIns="0" rtlCol="0" anchor="ctr">
        <a:spAutoFit/>
      </a:bodyPr>
      <a:lstStyle>
        <a:defPPr algn="ctr">
          <a:spcBef>
            <a:spcPct val="0"/>
          </a:spcBef>
          <a:spcAft>
            <a:spcPct val="0"/>
          </a:spcAft>
          <a:defRPr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ПОСЛЕДНЯЯ ПРЕЗЕНТАЦИЯ РАЧКОВА">
  <a:themeElements>
    <a:clrScheme name="8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6675" algn="ctr">
          <a:solidFill>
            <a:srgbClr val="FF0000"/>
          </a:solidFill>
          <a:miter lim="800000"/>
          <a:headEnd/>
          <a:tailEnd/>
        </a:ln>
        <a:effectLst>
          <a:softEdge rad="127000"/>
        </a:effectLst>
      </a:spPr>
      <a:bodyPr lIns="0" tIns="0" rIns="0" bIns="0" rtlCol="0" anchor="ctr">
        <a:spAutoFit/>
      </a:bodyPr>
      <a:lstStyle>
        <a:defPPr algn="ctr">
          <a:spcBef>
            <a:spcPct val="0"/>
          </a:spcBef>
          <a:spcAft>
            <a:spcPct val="0"/>
          </a:spcAft>
          <a:defRPr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26397</TotalTime>
  <Words>3077</Words>
  <Application>Microsoft Office PowerPoint</Application>
  <PresentationFormat>Экран (4:3)</PresentationFormat>
  <Paragraphs>349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Росатом_шаблоны_выступления_формальный</vt:lpstr>
      <vt:lpstr>ПОСЛЕДНЯЯ ПРЕЗЕНТАЦИЯ РАЧКОВА</vt:lpstr>
      <vt:lpstr>1_ПОСЛЕДНЯЯ ПРЕЗЕНТАЦИЯ РАЧКОВА</vt:lpstr>
      <vt:lpstr>2_ПОСЛЕДНЯЯ ПРЕЗЕНТАЦИЯ РАЧКОВА</vt:lpstr>
      <vt:lpstr>CORROSIVE AND MECHANICAL RESISTANCE OF MgO CERAMICS IN MOLTEN SALTS UNDER METALLIZING AND MILD CHLORINATION OF SPENT NUCLEAR FUEL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Golosov</dc:creator>
  <cp:lastModifiedBy>golosov</cp:lastModifiedBy>
  <cp:revision>870</cp:revision>
  <dcterms:created xsi:type="dcterms:W3CDTF">2016-04-21T04:15:12Z</dcterms:created>
  <dcterms:modified xsi:type="dcterms:W3CDTF">2019-05-22T07:16:36Z</dcterms:modified>
</cp:coreProperties>
</file>